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8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9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  <p:sldMasterId id="2147483760" r:id="rId2"/>
    <p:sldMasterId id="2147483772" r:id="rId3"/>
    <p:sldMasterId id="2147483784" r:id="rId4"/>
    <p:sldMasterId id="2147484160" r:id="rId5"/>
    <p:sldMasterId id="2147484602" r:id="rId6"/>
    <p:sldMasterId id="2147484616" r:id="rId7"/>
    <p:sldMasterId id="2147484640" r:id="rId8"/>
    <p:sldMasterId id="2147484664" r:id="rId9"/>
    <p:sldMasterId id="2147484688" r:id="rId10"/>
  </p:sldMasterIdLst>
  <p:notesMasterIdLst>
    <p:notesMasterId r:id="rId30"/>
  </p:notesMasterIdLst>
  <p:sldIdLst>
    <p:sldId id="258" r:id="rId11"/>
    <p:sldId id="334" r:id="rId12"/>
    <p:sldId id="348" r:id="rId13"/>
    <p:sldId id="354" r:id="rId14"/>
    <p:sldId id="350" r:id="rId15"/>
    <p:sldId id="337" r:id="rId16"/>
    <p:sldId id="264" r:id="rId17"/>
    <p:sldId id="265" r:id="rId18"/>
    <p:sldId id="266" r:id="rId19"/>
    <p:sldId id="267" r:id="rId20"/>
    <p:sldId id="342" r:id="rId21"/>
    <p:sldId id="284" r:id="rId22"/>
    <p:sldId id="268" r:id="rId23"/>
    <p:sldId id="316" r:id="rId24"/>
    <p:sldId id="346" r:id="rId25"/>
    <p:sldId id="272" r:id="rId26"/>
    <p:sldId id="274" r:id="rId27"/>
    <p:sldId id="352" r:id="rId28"/>
    <p:sldId id="355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674" autoAdjust="0"/>
  </p:normalViewPr>
  <p:slideViewPr>
    <p:cSldViewPr snapToGrid="0">
      <p:cViewPr varScale="1">
        <p:scale>
          <a:sx n="81" d="100"/>
          <a:sy n="81" d="100"/>
        </p:scale>
        <p:origin x="96" y="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#1">
  <dgm:title val=""/>
  <dgm:desc val=""/>
  <dgm:catLst>
    <dgm:cat type="colorful" pri="10200"/>
  </dgm:catLst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#2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#3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#4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#5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#6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01D7BE-F53F-4579-8A46-48236AB66435}" type="doc">
      <dgm:prSet loTypeId="urn:microsoft.com/office/officeart/2005/8/layout/vList2#1" loCatId="list" qsTypeId="urn:microsoft.com/office/officeart/2005/8/quickstyle/3d4#1" qsCatId="3D" csTypeId="urn:microsoft.com/office/officeart/2005/8/colors/colorful2#1" csCatId="colorful" phldr="1"/>
      <dgm:spPr/>
      <dgm:t>
        <a:bodyPr/>
        <a:lstStyle/>
        <a:p>
          <a:endParaRPr lang="ru-RU"/>
        </a:p>
      </dgm:t>
    </dgm:pt>
    <dgm:pt modelId="{5FEED75E-9126-47DF-8770-DE9EDEB68F6F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Это постоянный процесс</a:t>
          </a:r>
          <a:endParaRPr lang="ru-RU" sz="2400" dirty="0">
            <a:solidFill>
              <a:schemeClr val="tx1"/>
            </a:solidFill>
          </a:endParaRPr>
        </a:p>
      </dgm:t>
    </dgm:pt>
    <dgm:pt modelId="{8814336C-8E1E-4E6D-9199-78EAB92915BE}" type="parTrans" cxnId="{021F8571-2D9E-4676-A95C-5C5EEAFBAE96}">
      <dgm:prSet/>
      <dgm:spPr/>
      <dgm:t>
        <a:bodyPr/>
        <a:lstStyle/>
        <a:p>
          <a:endParaRPr lang="ru-RU"/>
        </a:p>
      </dgm:t>
    </dgm:pt>
    <dgm:pt modelId="{8076008B-9F25-4488-BE19-6C4B8C16ABA1}" type="sibTrans" cxnId="{021F8571-2D9E-4676-A95C-5C5EEAFBAE96}">
      <dgm:prSet/>
      <dgm:spPr/>
      <dgm:t>
        <a:bodyPr/>
        <a:lstStyle/>
        <a:p>
          <a:endParaRPr lang="ru-RU"/>
        </a:p>
      </dgm:t>
    </dgm:pt>
    <dgm:pt modelId="{2A354199-5BEB-4CA8-A930-EFAB69C0383F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Это оценивание с помощью отметки результатов деятельности ученика и процесс их формирования</a:t>
          </a:r>
          <a:r>
            <a:rPr lang="ru-RU" sz="2400" dirty="0" smtClean="0"/>
            <a:t>.</a:t>
          </a:r>
          <a:endParaRPr lang="ru-RU" sz="2400" dirty="0"/>
        </a:p>
      </dgm:t>
    </dgm:pt>
    <dgm:pt modelId="{B66281E1-44BF-4BE6-9463-BCE7DEB9EEC1}" type="parTrans" cxnId="{75A9E59D-2DCE-43C8-BE99-882ADDDEB661}">
      <dgm:prSet/>
      <dgm:spPr/>
      <dgm:t>
        <a:bodyPr/>
        <a:lstStyle/>
        <a:p>
          <a:endParaRPr lang="ru-RU"/>
        </a:p>
      </dgm:t>
    </dgm:pt>
    <dgm:pt modelId="{82D37C47-416C-4802-9ED4-E1B6EBCD2F29}" type="sibTrans" cxnId="{75A9E59D-2DCE-43C8-BE99-882ADDDEB661}">
      <dgm:prSet/>
      <dgm:spPr/>
      <dgm:t>
        <a:bodyPr/>
        <a:lstStyle/>
        <a:p>
          <a:endParaRPr lang="ru-RU"/>
        </a:p>
      </dgm:t>
    </dgm:pt>
    <dgm:pt modelId="{5A1318B7-BC8C-4947-BEBE-0A8DC2AC9885}">
      <dgm:prSet/>
      <dgm:spPr/>
      <dgm:t>
        <a:bodyPr/>
        <a:lstStyle/>
        <a:p>
          <a:r>
            <a:rPr lang="ru-RU" b="0" dirty="0" smtClean="0">
              <a:solidFill>
                <a:schemeClr val="tx1"/>
              </a:solidFill>
            </a:rPr>
            <a:t>Это реализация принципа распределения ответственности между различными участниками образовательных отношений</a:t>
          </a:r>
          <a:endParaRPr lang="ru-RU" b="0" dirty="0">
            <a:solidFill>
              <a:schemeClr val="tx1"/>
            </a:solidFill>
          </a:endParaRPr>
        </a:p>
      </dgm:t>
    </dgm:pt>
    <dgm:pt modelId="{7EB96DB3-33AE-4316-8716-DF513E42BE81}" type="parTrans" cxnId="{40BF6C8D-1CFA-4010-8DB4-853D77B3FDD1}">
      <dgm:prSet/>
      <dgm:spPr/>
      <dgm:t>
        <a:bodyPr/>
        <a:lstStyle/>
        <a:p>
          <a:endParaRPr lang="ru-RU"/>
        </a:p>
      </dgm:t>
    </dgm:pt>
    <dgm:pt modelId="{079DBDA3-4D29-47D8-92AB-91CE51EB152A}" type="sibTrans" cxnId="{40BF6C8D-1CFA-4010-8DB4-853D77B3FDD1}">
      <dgm:prSet/>
      <dgm:spPr/>
      <dgm:t>
        <a:bodyPr/>
        <a:lstStyle/>
        <a:p>
          <a:endParaRPr lang="ru-RU"/>
        </a:p>
      </dgm:t>
    </dgm:pt>
    <dgm:pt modelId="{29820295-D15D-4C15-B510-63BD36AAF3F4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tx1"/>
              </a:solidFill>
            </a:rPr>
            <a:t>Это включение учащихся в контрольно-оценочную деятельность (самооценка и взаимооценка)</a:t>
          </a:r>
          <a:endParaRPr lang="ru-RU" sz="2400" b="0" dirty="0">
            <a:solidFill>
              <a:schemeClr val="tx1"/>
            </a:solidFill>
          </a:endParaRPr>
        </a:p>
      </dgm:t>
    </dgm:pt>
    <dgm:pt modelId="{C57F6C58-F67D-4723-A2F9-19BECBE73F20}" type="sibTrans" cxnId="{5A717BCF-171D-4A8F-878E-448DB2131527}">
      <dgm:prSet/>
      <dgm:spPr/>
      <dgm:t>
        <a:bodyPr/>
        <a:lstStyle/>
        <a:p>
          <a:endParaRPr lang="ru-RU"/>
        </a:p>
      </dgm:t>
    </dgm:pt>
    <dgm:pt modelId="{21B48555-B27A-4DAC-AB32-DC21328D95D4}" type="parTrans" cxnId="{5A717BCF-171D-4A8F-878E-448DB2131527}">
      <dgm:prSet/>
      <dgm:spPr/>
      <dgm:t>
        <a:bodyPr/>
        <a:lstStyle/>
        <a:p>
          <a:endParaRPr lang="ru-RU"/>
        </a:p>
      </dgm:t>
    </dgm:pt>
    <dgm:pt modelId="{CFE4DE23-A648-4162-AE53-962C2386704B}" type="pres">
      <dgm:prSet presAssocID="{3601D7BE-F53F-4579-8A46-48236AB6643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97FD5FD-26A1-4C89-84B4-6205132CDB8A}" type="pres">
      <dgm:prSet presAssocID="{5FEED75E-9126-47DF-8770-DE9EDEB68F6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9A0D2A-F794-421C-A7D8-A9804207CAAE}" type="pres">
      <dgm:prSet presAssocID="{8076008B-9F25-4488-BE19-6C4B8C16ABA1}" presName="spacer" presStyleCnt="0"/>
      <dgm:spPr/>
    </dgm:pt>
    <dgm:pt modelId="{C9A58ED0-D91F-4F3A-A4E9-CA630A6F1562}" type="pres">
      <dgm:prSet presAssocID="{2A354199-5BEB-4CA8-A930-EFAB69C0383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C34F19-9823-496D-AF43-C6C8D6848761}" type="pres">
      <dgm:prSet presAssocID="{82D37C47-416C-4802-9ED4-E1B6EBCD2F29}" presName="spacer" presStyleCnt="0"/>
      <dgm:spPr/>
    </dgm:pt>
    <dgm:pt modelId="{3809C8A3-7F56-4C6B-916B-0365289BDB7B}" type="pres">
      <dgm:prSet presAssocID="{29820295-D15D-4C15-B510-63BD36AAF3F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992104-43F4-426B-8363-8E6A9B55CE2D}" type="pres">
      <dgm:prSet presAssocID="{C57F6C58-F67D-4723-A2F9-19BECBE73F20}" presName="spacer" presStyleCnt="0"/>
      <dgm:spPr/>
    </dgm:pt>
    <dgm:pt modelId="{42E29654-7E78-49E8-862A-8F6D5F705E49}" type="pres">
      <dgm:prSet presAssocID="{5A1318B7-BC8C-4947-BEBE-0A8DC2AC988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2AA349-BE39-4B84-A93C-590DA874A8A8}" type="presOf" srcId="{5FEED75E-9126-47DF-8770-DE9EDEB68F6F}" destId="{A97FD5FD-26A1-4C89-84B4-6205132CDB8A}" srcOrd="0" destOrd="0" presId="urn:microsoft.com/office/officeart/2005/8/layout/vList2#1"/>
    <dgm:cxn modelId="{40BF6C8D-1CFA-4010-8DB4-853D77B3FDD1}" srcId="{3601D7BE-F53F-4579-8A46-48236AB66435}" destId="{5A1318B7-BC8C-4947-BEBE-0A8DC2AC9885}" srcOrd="3" destOrd="0" parTransId="{7EB96DB3-33AE-4316-8716-DF513E42BE81}" sibTransId="{079DBDA3-4D29-47D8-92AB-91CE51EB152A}"/>
    <dgm:cxn modelId="{AB287B2A-D2D3-431E-A66E-E072F491B80B}" type="presOf" srcId="{2A354199-5BEB-4CA8-A930-EFAB69C0383F}" destId="{C9A58ED0-D91F-4F3A-A4E9-CA630A6F1562}" srcOrd="0" destOrd="0" presId="urn:microsoft.com/office/officeart/2005/8/layout/vList2#1"/>
    <dgm:cxn modelId="{05828FD2-711F-485A-93C2-4FA01DBD8FA8}" type="presOf" srcId="{5A1318B7-BC8C-4947-BEBE-0A8DC2AC9885}" destId="{42E29654-7E78-49E8-862A-8F6D5F705E49}" srcOrd="0" destOrd="0" presId="urn:microsoft.com/office/officeart/2005/8/layout/vList2#1"/>
    <dgm:cxn modelId="{5A717BCF-171D-4A8F-878E-448DB2131527}" srcId="{3601D7BE-F53F-4579-8A46-48236AB66435}" destId="{29820295-D15D-4C15-B510-63BD36AAF3F4}" srcOrd="2" destOrd="0" parTransId="{21B48555-B27A-4DAC-AB32-DC21328D95D4}" sibTransId="{C57F6C58-F67D-4723-A2F9-19BECBE73F20}"/>
    <dgm:cxn modelId="{16C892E0-9667-4B31-A2C1-44A729099127}" type="presOf" srcId="{29820295-D15D-4C15-B510-63BD36AAF3F4}" destId="{3809C8A3-7F56-4C6B-916B-0365289BDB7B}" srcOrd="0" destOrd="0" presId="urn:microsoft.com/office/officeart/2005/8/layout/vList2#1"/>
    <dgm:cxn modelId="{936E308D-A76F-4844-9C46-6207A96A4F0F}" type="presOf" srcId="{3601D7BE-F53F-4579-8A46-48236AB66435}" destId="{CFE4DE23-A648-4162-AE53-962C2386704B}" srcOrd="0" destOrd="0" presId="urn:microsoft.com/office/officeart/2005/8/layout/vList2#1"/>
    <dgm:cxn modelId="{021F8571-2D9E-4676-A95C-5C5EEAFBAE96}" srcId="{3601D7BE-F53F-4579-8A46-48236AB66435}" destId="{5FEED75E-9126-47DF-8770-DE9EDEB68F6F}" srcOrd="0" destOrd="0" parTransId="{8814336C-8E1E-4E6D-9199-78EAB92915BE}" sibTransId="{8076008B-9F25-4488-BE19-6C4B8C16ABA1}"/>
    <dgm:cxn modelId="{75A9E59D-2DCE-43C8-BE99-882ADDDEB661}" srcId="{3601D7BE-F53F-4579-8A46-48236AB66435}" destId="{2A354199-5BEB-4CA8-A930-EFAB69C0383F}" srcOrd="1" destOrd="0" parTransId="{B66281E1-44BF-4BE6-9463-BCE7DEB9EEC1}" sibTransId="{82D37C47-416C-4802-9ED4-E1B6EBCD2F29}"/>
    <dgm:cxn modelId="{B518C30F-896F-4B9B-A54B-149C800C65D8}" type="presParOf" srcId="{CFE4DE23-A648-4162-AE53-962C2386704B}" destId="{A97FD5FD-26A1-4C89-84B4-6205132CDB8A}" srcOrd="0" destOrd="0" presId="urn:microsoft.com/office/officeart/2005/8/layout/vList2#1"/>
    <dgm:cxn modelId="{4B1E754F-F66C-4824-9D92-6B1C67CEF413}" type="presParOf" srcId="{CFE4DE23-A648-4162-AE53-962C2386704B}" destId="{909A0D2A-F794-421C-A7D8-A9804207CAAE}" srcOrd="1" destOrd="0" presId="urn:microsoft.com/office/officeart/2005/8/layout/vList2#1"/>
    <dgm:cxn modelId="{36EA3C8B-6CA1-4451-A4FC-C0F7E891D0B3}" type="presParOf" srcId="{CFE4DE23-A648-4162-AE53-962C2386704B}" destId="{C9A58ED0-D91F-4F3A-A4E9-CA630A6F1562}" srcOrd="2" destOrd="0" presId="urn:microsoft.com/office/officeart/2005/8/layout/vList2#1"/>
    <dgm:cxn modelId="{6B696522-9CBA-47EA-A24A-C7C3C84FA853}" type="presParOf" srcId="{CFE4DE23-A648-4162-AE53-962C2386704B}" destId="{C2C34F19-9823-496D-AF43-C6C8D6848761}" srcOrd="3" destOrd="0" presId="urn:microsoft.com/office/officeart/2005/8/layout/vList2#1"/>
    <dgm:cxn modelId="{9E1A311E-ED2A-4164-AAD3-6C35857F4CCC}" type="presParOf" srcId="{CFE4DE23-A648-4162-AE53-962C2386704B}" destId="{3809C8A3-7F56-4C6B-916B-0365289BDB7B}" srcOrd="4" destOrd="0" presId="urn:microsoft.com/office/officeart/2005/8/layout/vList2#1"/>
    <dgm:cxn modelId="{F0430AE8-623C-47E1-8E75-8DBC6FD3899C}" type="presParOf" srcId="{CFE4DE23-A648-4162-AE53-962C2386704B}" destId="{57992104-43F4-426B-8363-8E6A9B55CE2D}" srcOrd="5" destOrd="0" presId="urn:microsoft.com/office/officeart/2005/8/layout/vList2#1"/>
    <dgm:cxn modelId="{E0D596E2-D34E-4135-9A8A-BC1994CDBF44}" type="presParOf" srcId="{CFE4DE23-A648-4162-AE53-962C2386704B}" destId="{42E29654-7E78-49E8-862A-8F6D5F705E49}" srcOrd="6" destOrd="0" presId="urn:microsoft.com/office/officeart/2005/8/layout/vList2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A1FCEE-9318-4C33-976D-E4C2D7AC7F04}" type="doc">
      <dgm:prSet loTypeId="urn:microsoft.com/office/officeart/2005/8/layout/hList3" loCatId="list" qsTypeId="urn:microsoft.com/office/officeart/2005/8/quickstyle/simple1#1" qsCatId="simple" csTypeId="urn:microsoft.com/office/officeart/2005/8/colors/colorful5#2" csCatId="colorful" phldr="1"/>
      <dgm:spPr/>
      <dgm:t>
        <a:bodyPr/>
        <a:lstStyle/>
        <a:p>
          <a:endParaRPr lang="ru-RU"/>
        </a:p>
      </dgm:t>
    </dgm:pt>
    <dgm:pt modelId="{2B7EE760-F8B5-4DA2-8EDC-90F66702F375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92D050"/>
        </a:solidFill>
        <a:ln>
          <a:noFill/>
        </a:ln>
      </dgm:spPr>
      <dgm:t>
        <a:bodyPr/>
        <a:lstStyle/>
        <a:p>
          <a:r>
            <a:rPr lang="ru-RU" sz="4800" b="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entury" panose="02040604050505020304" pitchFamily="18" charset="0"/>
            </a:rPr>
            <a:t>по срокам проведения</a:t>
          </a:r>
          <a:endParaRPr lang="ru-RU" sz="4800" b="0" dirty="0">
            <a:ln>
              <a:solidFill>
                <a:schemeClr val="tx1"/>
              </a:solidFill>
            </a:ln>
            <a:solidFill>
              <a:schemeClr val="tx1"/>
            </a:solidFill>
            <a:latin typeface="Century" panose="02040604050505020304" pitchFamily="18" charset="0"/>
          </a:endParaRPr>
        </a:p>
      </dgm:t>
    </dgm:pt>
    <dgm:pt modelId="{1F7F587C-97D7-411B-8EE0-1AF85405458E}" type="parTrans" cxnId="{2E06F95D-A144-4A53-9E21-EF3BE16ADFA8}">
      <dgm:prSet/>
      <dgm:spPr/>
      <dgm:t>
        <a:bodyPr/>
        <a:lstStyle/>
        <a:p>
          <a:endParaRPr lang="ru-RU"/>
        </a:p>
      </dgm:t>
    </dgm:pt>
    <dgm:pt modelId="{37B57BE9-489C-4469-90E1-481E81C5DB5D}" type="sibTrans" cxnId="{2E06F95D-A144-4A53-9E21-EF3BE16ADFA8}">
      <dgm:prSet/>
      <dgm:spPr/>
      <dgm:t>
        <a:bodyPr/>
        <a:lstStyle/>
        <a:p>
          <a:endParaRPr lang="ru-RU"/>
        </a:p>
      </dgm:t>
    </dgm:pt>
    <dgm:pt modelId="{93F55B9B-A65D-450E-B4A3-A0C1A554893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Стартовая диагностика</a:t>
          </a:r>
        </a:p>
        <a:p>
          <a:r>
            <a:rPr lang="ru-RU" dirty="0" smtClean="0">
              <a:solidFill>
                <a:schemeClr val="tx1"/>
              </a:solidFill>
            </a:rPr>
            <a:t>(на входе в 1 класс)</a:t>
          </a:r>
          <a:endParaRPr lang="ru-RU" dirty="0">
            <a:solidFill>
              <a:schemeClr val="tx1"/>
            </a:solidFill>
          </a:endParaRPr>
        </a:p>
      </dgm:t>
    </dgm:pt>
    <dgm:pt modelId="{6AAA5009-37D4-4689-84E1-E3EE52005BB9}" type="parTrans" cxnId="{01C5D710-26DE-4391-9B9B-447E1821520A}">
      <dgm:prSet/>
      <dgm:spPr/>
      <dgm:t>
        <a:bodyPr/>
        <a:lstStyle/>
        <a:p>
          <a:endParaRPr lang="ru-RU"/>
        </a:p>
      </dgm:t>
    </dgm:pt>
    <dgm:pt modelId="{3559939A-762B-46AC-8E5F-D5CBD4832CB2}" type="sibTrans" cxnId="{01C5D710-26DE-4391-9B9B-447E1821520A}">
      <dgm:prSet/>
      <dgm:spPr/>
      <dgm:t>
        <a:bodyPr/>
        <a:lstStyle/>
        <a:p>
          <a:endParaRPr lang="ru-RU"/>
        </a:p>
      </dgm:t>
    </dgm:pt>
    <dgm:pt modelId="{19C7A623-2E44-4CBD-A74E-1802D1A228CC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</a:rPr>
            <a:t>Текущее оценивание</a:t>
          </a:r>
        </a:p>
        <a:p>
          <a:r>
            <a:rPr lang="ru-RU" b="0" dirty="0" smtClean="0">
              <a:solidFill>
                <a:schemeClr val="tx1"/>
              </a:solidFill>
            </a:rPr>
            <a:t>(в процессе обучения) </a:t>
          </a:r>
          <a:endParaRPr lang="ru-RU" b="0" dirty="0">
            <a:solidFill>
              <a:schemeClr val="tx1"/>
            </a:solidFill>
          </a:endParaRPr>
        </a:p>
      </dgm:t>
    </dgm:pt>
    <dgm:pt modelId="{D01282F3-E8FF-4C6E-A1F0-DA5BC45AE199}" type="parTrans" cxnId="{B0F69D43-331B-459F-BBDA-BB770380930D}">
      <dgm:prSet/>
      <dgm:spPr/>
      <dgm:t>
        <a:bodyPr/>
        <a:lstStyle/>
        <a:p>
          <a:endParaRPr lang="ru-RU"/>
        </a:p>
      </dgm:t>
    </dgm:pt>
    <dgm:pt modelId="{DF3078F3-1F4C-4A1C-AD5B-949B8D8A18AD}" type="sibTrans" cxnId="{B0F69D43-331B-459F-BBDA-BB770380930D}">
      <dgm:prSet/>
      <dgm:spPr/>
      <dgm:t>
        <a:bodyPr/>
        <a:lstStyle/>
        <a:p>
          <a:endParaRPr lang="ru-RU"/>
        </a:p>
      </dgm:t>
    </dgm:pt>
    <dgm:pt modelId="{E02F932A-CF4C-4F14-9659-CB3ADACFFF21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Итоговое оценивание</a:t>
          </a:r>
        </a:p>
        <a:p>
          <a:r>
            <a:rPr lang="ru-RU" dirty="0" smtClean="0">
              <a:solidFill>
                <a:schemeClr val="tx1"/>
              </a:solidFill>
            </a:rPr>
            <a:t> (в конце года; в конце обучения в начальной школе)</a:t>
          </a:r>
          <a:endParaRPr lang="ru-RU" dirty="0">
            <a:solidFill>
              <a:schemeClr val="tx1"/>
            </a:solidFill>
          </a:endParaRPr>
        </a:p>
      </dgm:t>
    </dgm:pt>
    <dgm:pt modelId="{75314FC1-C1BB-464B-99A6-176C5EFDF12B}" type="parTrans" cxnId="{19B72A3F-2536-4AA8-AF03-6C953C761C8F}">
      <dgm:prSet/>
      <dgm:spPr/>
      <dgm:t>
        <a:bodyPr/>
        <a:lstStyle/>
        <a:p>
          <a:endParaRPr lang="ru-RU"/>
        </a:p>
      </dgm:t>
    </dgm:pt>
    <dgm:pt modelId="{FB50E14D-9795-488F-A079-70CF885159C9}" type="sibTrans" cxnId="{19B72A3F-2536-4AA8-AF03-6C953C761C8F}">
      <dgm:prSet/>
      <dgm:spPr/>
      <dgm:t>
        <a:bodyPr/>
        <a:lstStyle/>
        <a:p>
          <a:endParaRPr lang="ru-RU"/>
        </a:p>
      </dgm:t>
    </dgm:pt>
    <dgm:pt modelId="{4D858AE2-D2D3-4C4D-8A86-CFD5D229D5DA}" type="pres">
      <dgm:prSet presAssocID="{24A1FCEE-9318-4C33-976D-E4C2D7AC7F0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1000F1-93B4-4C3C-923A-5F51444E863F}" type="pres">
      <dgm:prSet presAssocID="{2B7EE760-F8B5-4DA2-8EDC-90F66702F375}" presName="roof" presStyleLbl="dkBgShp" presStyleIdx="0" presStyleCnt="2"/>
      <dgm:spPr/>
      <dgm:t>
        <a:bodyPr/>
        <a:lstStyle/>
        <a:p>
          <a:endParaRPr lang="ru-RU"/>
        </a:p>
      </dgm:t>
    </dgm:pt>
    <dgm:pt modelId="{D4EFA482-1A41-4D99-91DC-90D160A61A28}" type="pres">
      <dgm:prSet presAssocID="{2B7EE760-F8B5-4DA2-8EDC-90F66702F375}" presName="pillars" presStyleCnt="0"/>
      <dgm:spPr/>
    </dgm:pt>
    <dgm:pt modelId="{B80671D1-9A1E-4C4D-928F-49326677CCA5}" type="pres">
      <dgm:prSet presAssocID="{2B7EE760-F8B5-4DA2-8EDC-90F66702F375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5AA0E8-1D03-4EF9-8A03-DAD63EE6EBC7}" type="pres">
      <dgm:prSet presAssocID="{19C7A623-2E44-4CBD-A74E-1802D1A228CC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8F34CB-C373-443B-BC52-C7EDDD12ECFD}" type="pres">
      <dgm:prSet presAssocID="{E02F932A-CF4C-4F14-9659-CB3ADACFFF21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8DC493-1B14-4DBE-848E-0BB9E7D51348}" type="pres">
      <dgm:prSet presAssocID="{2B7EE760-F8B5-4DA2-8EDC-90F66702F375}" presName="base" presStyleLbl="dkBgShp" presStyleIdx="1" presStyleCnt="2"/>
      <dgm:spPr/>
    </dgm:pt>
  </dgm:ptLst>
  <dgm:cxnLst>
    <dgm:cxn modelId="{01C5D710-26DE-4391-9B9B-447E1821520A}" srcId="{2B7EE760-F8B5-4DA2-8EDC-90F66702F375}" destId="{93F55B9B-A65D-450E-B4A3-A0C1A554893B}" srcOrd="0" destOrd="0" parTransId="{6AAA5009-37D4-4689-84E1-E3EE52005BB9}" sibTransId="{3559939A-762B-46AC-8E5F-D5CBD4832CB2}"/>
    <dgm:cxn modelId="{55E257C0-1F2F-4B0C-B9D1-B4F502B85A3C}" type="presOf" srcId="{93F55B9B-A65D-450E-B4A3-A0C1A554893B}" destId="{B80671D1-9A1E-4C4D-928F-49326677CCA5}" srcOrd="0" destOrd="0" presId="urn:microsoft.com/office/officeart/2005/8/layout/hList3"/>
    <dgm:cxn modelId="{053CD71E-6EB2-4B86-BDF0-CEE3CCD0FA1B}" type="presOf" srcId="{24A1FCEE-9318-4C33-976D-E4C2D7AC7F04}" destId="{4D858AE2-D2D3-4C4D-8A86-CFD5D229D5DA}" srcOrd="0" destOrd="0" presId="urn:microsoft.com/office/officeart/2005/8/layout/hList3"/>
    <dgm:cxn modelId="{2E06F95D-A144-4A53-9E21-EF3BE16ADFA8}" srcId="{24A1FCEE-9318-4C33-976D-E4C2D7AC7F04}" destId="{2B7EE760-F8B5-4DA2-8EDC-90F66702F375}" srcOrd="0" destOrd="0" parTransId="{1F7F587C-97D7-411B-8EE0-1AF85405458E}" sibTransId="{37B57BE9-489C-4469-90E1-481E81C5DB5D}"/>
    <dgm:cxn modelId="{A48A24BA-5E1E-477D-930B-3AA931B4D689}" type="presOf" srcId="{E02F932A-CF4C-4F14-9659-CB3ADACFFF21}" destId="{3F8F34CB-C373-443B-BC52-C7EDDD12ECFD}" srcOrd="0" destOrd="0" presId="urn:microsoft.com/office/officeart/2005/8/layout/hList3"/>
    <dgm:cxn modelId="{CCA01D4E-9EB5-4166-A516-63640C52AA6C}" type="presOf" srcId="{19C7A623-2E44-4CBD-A74E-1802D1A228CC}" destId="{125AA0E8-1D03-4EF9-8A03-DAD63EE6EBC7}" srcOrd="0" destOrd="0" presId="urn:microsoft.com/office/officeart/2005/8/layout/hList3"/>
    <dgm:cxn modelId="{6CA1FDAC-76DF-49D4-8B49-44EADB159568}" type="presOf" srcId="{2B7EE760-F8B5-4DA2-8EDC-90F66702F375}" destId="{CC1000F1-93B4-4C3C-923A-5F51444E863F}" srcOrd="0" destOrd="0" presId="urn:microsoft.com/office/officeart/2005/8/layout/hList3"/>
    <dgm:cxn modelId="{B0F69D43-331B-459F-BBDA-BB770380930D}" srcId="{2B7EE760-F8B5-4DA2-8EDC-90F66702F375}" destId="{19C7A623-2E44-4CBD-A74E-1802D1A228CC}" srcOrd="1" destOrd="0" parTransId="{D01282F3-E8FF-4C6E-A1F0-DA5BC45AE199}" sibTransId="{DF3078F3-1F4C-4A1C-AD5B-949B8D8A18AD}"/>
    <dgm:cxn modelId="{19B72A3F-2536-4AA8-AF03-6C953C761C8F}" srcId="{2B7EE760-F8B5-4DA2-8EDC-90F66702F375}" destId="{E02F932A-CF4C-4F14-9659-CB3ADACFFF21}" srcOrd="2" destOrd="0" parTransId="{75314FC1-C1BB-464B-99A6-176C5EFDF12B}" sibTransId="{FB50E14D-9795-488F-A079-70CF885159C9}"/>
    <dgm:cxn modelId="{235C30EB-0FDE-47ED-A3DB-1641D9AABF65}" type="presParOf" srcId="{4D858AE2-D2D3-4C4D-8A86-CFD5D229D5DA}" destId="{CC1000F1-93B4-4C3C-923A-5F51444E863F}" srcOrd="0" destOrd="0" presId="urn:microsoft.com/office/officeart/2005/8/layout/hList3"/>
    <dgm:cxn modelId="{E928101B-6219-483A-98E3-454948685E4C}" type="presParOf" srcId="{4D858AE2-D2D3-4C4D-8A86-CFD5D229D5DA}" destId="{D4EFA482-1A41-4D99-91DC-90D160A61A28}" srcOrd="1" destOrd="0" presId="urn:microsoft.com/office/officeart/2005/8/layout/hList3"/>
    <dgm:cxn modelId="{59B12B61-1981-46FD-B802-8BCBCA10B148}" type="presParOf" srcId="{D4EFA482-1A41-4D99-91DC-90D160A61A28}" destId="{B80671D1-9A1E-4C4D-928F-49326677CCA5}" srcOrd="0" destOrd="0" presId="urn:microsoft.com/office/officeart/2005/8/layout/hList3"/>
    <dgm:cxn modelId="{C8B70DB3-9F9A-477C-BC1F-8089BFE42E85}" type="presParOf" srcId="{D4EFA482-1A41-4D99-91DC-90D160A61A28}" destId="{125AA0E8-1D03-4EF9-8A03-DAD63EE6EBC7}" srcOrd="1" destOrd="0" presId="urn:microsoft.com/office/officeart/2005/8/layout/hList3"/>
    <dgm:cxn modelId="{D26A06BD-10AA-42FA-BB4D-1F5B6C27620F}" type="presParOf" srcId="{D4EFA482-1A41-4D99-91DC-90D160A61A28}" destId="{3F8F34CB-C373-443B-BC52-C7EDDD12ECFD}" srcOrd="2" destOrd="0" presId="urn:microsoft.com/office/officeart/2005/8/layout/hList3"/>
    <dgm:cxn modelId="{E679449C-B441-40FB-95D5-349C81366916}" type="presParOf" srcId="{4D858AE2-D2D3-4C4D-8A86-CFD5D229D5DA}" destId="{438DC493-1B14-4DBE-848E-0BB9E7D5134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A1FCEE-9318-4C33-976D-E4C2D7AC7F04}" type="doc">
      <dgm:prSet loTypeId="urn:microsoft.com/office/officeart/2005/8/layout/hList3" loCatId="list" qsTypeId="urn:microsoft.com/office/officeart/2005/8/quickstyle/simple1#2" qsCatId="simple" csTypeId="urn:microsoft.com/office/officeart/2005/8/colors/colorful5#3" csCatId="colorful" phldr="1"/>
      <dgm:spPr/>
      <dgm:t>
        <a:bodyPr/>
        <a:lstStyle/>
        <a:p>
          <a:endParaRPr lang="ru-RU"/>
        </a:p>
      </dgm:t>
    </dgm:pt>
    <dgm:pt modelId="{2B7EE760-F8B5-4DA2-8EDC-90F66702F375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92D050"/>
        </a:solidFill>
      </dgm:spPr>
      <dgm:t>
        <a:bodyPr/>
        <a:lstStyle/>
        <a:p>
          <a:r>
            <a:rPr lang="ru-RU" sz="3900" b="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entury" panose="02040604050505020304" pitchFamily="18" charset="0"/>
            </a:rPr>
            <a:t>по срокам проведения</a:t>
          </a:r>
          <a:endParaRPr lang="ru-RU" sz="3900" b="0" dirty="0">
            <a:ln>
              <a:solidFill>
                <a:schemeClr val="tx1"/>
              </a:solidFill>
            </a:ln>
            <a:solidFill>
              <a:schemeClr val="tx1"/>
            </a:solidFill>
            <a:latin typeface="Century" panose="02040604050505020304" pitchFamily="18" charset="0"/>
          </a:endParaRPr>
        </a:p>
      </dgm:t>
    </dgm:pt>
    <dgm:pt modelId="{1F7F587C-97D7-411B-8EE0-1AF85405458E}" type="parTrans" cxnId="{2E06F95D-A144-4A53-9E21-EF3BE16ADFA8}">
      <dgm:prSet/>
      <dgm:spPr/>
      <dgm:t>
        <a:bodyPr/>
        <a:lstStyle/>
        <a:p>
          <a:endParaRPr lang="ru-RU"/>
        </a:p>
      </dgm:t>
    </dgm:pt>
    <dgm:pt modelId="{37B57BE9-489C-4469-90E1-481E81C5DB5D}" type="sibTrans" cxnId="{2E06F95D-A144-4A53-9E21-EF3BE16ADFA8}">
      <dgm:prSet/>
      <dgm:spPr/>
      <dgm:t>
        <a:bodyPr/>
        <a:lstStyle/>
        <a:p>
          <a:endParaRPr lang="ru-RU"/>
        </a:p>
      </dgm:t>
    </dgm:pt>
    <dgm:pt modelId="{93F55B9B-A65D-450E-B4A3-A0C1A554893B}">
      <dgm:prSet phldrT="[Текст]"/>
      <dgm:spPr/>
      <dgm:t>
        <a:bodyPr/>
        <a:lstStyle/>
        <a:p>
          <a:pPr>
            <a:lnSpc>
              <a:spcPct val="100000"/>
            </a:lnSpc>
          </a:pPr>
          <a:r>
            <a:rPr lang="ru-RU" u="sng" dirty="0" smtClean="0">
              <a:solidFill>
                <a:schemeClr val="tx1"/>
              </a:solidFill>
            </a:rPr>
            <a:t>Стартовая диагностика</a:t>
          </a:r>
        </a:p>
        <a:p>
          <a:pPr>
            <a:lnSpc>
              <a:spcPct val="100000"/>
            </a:lnSpc>
          </a:pPr>
          <a:r>
            <a:rPr lang="ru-RU" dirty="0" smtClean="0">
              <a:solidFill>
                <a:schemeClr val="tx1"/>
              </a:solidFill>
            </a:rPr>
            <a:t>(на входе </a:t>
          </a:r>
        </a:p>
        <a:p>
          <a:pPr>
            <a:lnSpc>
              <a:spcPct val="100000"/>
            </a:lnSpc>
          </a:pPr>
          <a:r>
            <a:rPr lang="ru-RU" dirty="0" smtClean="0">
              <a:solidFill>
                <a:schemeClr val="tx1"/>
              </a:solidFill>
            </a:rPr>
            <a:t>в 1 класс)</a:t>
          </a:r>
          <a:endParaRPr lang="ru-RU" dirty="0">
            <a:solidFill>
              <a:schemeClr val="tx1"/>
            </a:solidFill>
          </a:endParaRPr>
        </a:p>
      </dgm:t>
    </dgm:pt>
    <dgm:pt modelId="{6AAA5009-37D4-4689-84E1-E3EE52005BB9}" type="parTrans" cxnId="{01C5D710-26DE-4391-9B9B-447E1821520A}">
      <dgm:prSet/>
      <dgm:spPr/>
      <dgm:t>
        <a:bodyPr/>
        <a:lstStyle/>
        <a:p>
          <a:endParaRPr lang="ru-RU"/>
        </a:p>
      </dgm:t>
    </dgm:pt>
    <dgm:pt modelId="{3559939A-762B-46AC-8E5F-D5CBD4832CB2}" type="sibTrans" cxnId="{01C5D710-26DE-4391-9B9B-447E1821520A}">
      <dgm:prSet/>
      <dgm:spPr/>
      <dgm:t>
        <a:bodyPr/>
        <a:lstStyle/>
        <a:p>
          <a:endParaRPr lang="ru-RU"/>
        </a:p>
      </dgm:t>
    </dgm:pt>
    <dgm:pt modelId="{19C7A623-2E44-4CBD-A74E-1802D1A228CC}">
      <dgm:prSet phldrT="[Текст]"/>
      <dgm:spPr/>
      <dgm:t>
        <a:bodyPr/>
        <a:lstStyle/>
        <a:p>
          <a:r>
            <a:rPr lang="ru-RU" b="0" u="sng" dirty="0" smtClean="0">
              <a:solidFill>
                <a:schemeClr val="tx1"/>
              </a:solidFill>
            </a:rPr>
            <a:t>Текущее оценивание</a:t>
          </a:r>
        </a:p>
        <a:p>
          <a:r>
            <a:rPr lang="ru-RU" b="0" dirty="0" smtClean="0">
              <a:solidFill>
                <a:schemeClr val="tx1"/>
              </a:solidFill>
            </a:rPr>
            <a:t>(в процессе обучения) </a:t>
          </a:r>
          <a:endParaRPr lang="ru-RU" b="0" dirty="0">
            <a:solidFill>
              <a:schemeClr val="tx1"/>
            </a:solidFill>
          </a:endParaRPr>
        </a:p>
      </dgm:t>
    </dgm:pt>
    <dgm:pt modelId="{D01282F3-E8FF-4C6E-A1F0-DA5BC45AE199}" type="parTrans" cxnId="{B0F69D43-331B-459F-BBDA-BB770380930D}">
      <dgm:prSet/>
      <dgm:spPr/>
      <dgm:t>
        <a:bodyPr/>
        <a:lstStyle/>
        <a:p>
          <a:endParaRPr lang="ru-RU"/>
        </a:p>
      </dgm:t>
    </dgm:pt>
    <dgm:pt modelId="{DF3078F3-1F4C-4A1C-AD5B-949B8D8A18AD}" type="sibTrans" cxnId="{B0F69D43-331B-459F-BBDA-BB770380930D}">
      <dgm:prSet/>
      <dgm:spPr/>
      <dgm:t>
        <a:bodyPr/>
        <a:lstStyle/>
        <a:p>
          <a:endParaRPr lang="ru-RU"/>
        </a:p>
      </dgm:t>
    </dgm:pt>
    <dgm:pt modelId="{E02F932A-CF4C-4F14-9659-CB3ADACFFF21}">
      <dgm:prSet phldrT="[Текст]"/>
      <dgm:spPr/>
      <dgm:t>
        <a:bodyPr/>
        <a:lstStyle/>
        <a:p>
          <a:r>
            <a:rPr lang="ru-RU" u="sng" dirty="0" smtClean="0">
              <a:solidFill>
                <a:schemeClr val="tx1"/>
              </a:solidFill>
            </a:rPr>
            <a:t>Итоговое оценивание</a:t>
          </a:r>
        </a:p>
        <a:p>
          <a:r>
            <a:rPr lang="ru-RU" dirty="0" smtClean="0">
              <a:solidFill>
                <a:schemeClr val="tx1"/>
              </a:solidFill>
            </a:rPr>
            <a:t> (в конце года; в конце обучения в начальной школе)</a:t>
          </a:r>
          <a:endParaRPr lang="ru-RU" dirty="0">
            <a:solidFill>
              <a:schemeClr val="tx1"/>
            </a:solidFill>
          </a:endParaRPr>
        </a:p>
      </dgm:t>
    </dgm:pt>
    <dgm:pt modelId="{75314FC1-C1BB-464B-99A6-176C5EFDF12B}" type="parTrans" cxnId="{19B72A3F-2536-4AA8-AF03-6C953C761C8F}">
      <dgm:prSet/>
      <dgm:spPr/>
      <dgm:t>
        <a:bodyPr/>
        <a:lstStyle/>
        <a:p>
          <a:endParaRPr lang="ru-RU"/>
        </a:p>
      </dgm:t>
    </dgm:pt>
    <dgm:pt modelId="{FB50E14D-9795-488F-A079-70CF885159C9}" type="sibTrans" cxnId="{19B72A3F-2536-4AA8-AF03-6C953C761C8F}">
      <dgm:prSet/>
      <dgm:spPr/>
      <dgm:t>
        <a:bodyPr/>
        <a:lstStyle/>
        <a:p>
          <a:endParaRPr lang="ru-RU"/>
        </a:p>
      </dgm:t>
    </dgm:pt>
    <dgm:pt modelId="{4D858AE2-D2D3-4C4D-8A86-CFD5D229D5DA}" type="pres">
      <dgm:prSet presAssocID="{24A1FCEE-9318-4C33-976D-E4C2D7AC7F0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1000F1-93B4-4C3C-923A-5F51444E863F}" type="pres">
      <dgm:prSet presAssocID="{2B7EE760-F8B5-4DA2-8EDC-90F66702F375}" presName="roof" presStyleLbl="dkBgShp" presStyleIdx="0" presStyleCnt="2" custScaleX="100000" custScaleY="107658" custLinFactNeighborY="-17560"/>
      <dgm:spPr/>
      <dgm:t>
        <a:bodyPr/>
        <a:lstStyle/>
        <a:p>
          <a:endParaRPr lang="ru-RU"/>
        </a:p>
      </dgm:t>
    </dgm:pt>
    <dgm:pt modelId="{D4EFA482-1A41-4D99-91DC-90D160A61A28}" type="pres">
      <dgm:prSet presAssocID="{2B7EE760-F8B5-4DA2-8EDC-90F66702F375}" presName="pillars" presStyleCnt="0"/>
      <dgm:spPr/>
    </dgm:pt>
    <dgm:pt modelId="{B80671D1-9A1E-4C4D-928F-49326677CCA5}" type="pres">
      <dgm:prSet presAssocID="{2B7EE760-F8B5-4DA2-8EDC-90F66702F375}" presName="pillar1" presStyleLbl="node1" presStyleIdx="0" presStyleCnt="3" custScaleX="1022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5AA0E8-1D03-4EF9-8A03-DAD63EE6EBC7}" type="pres">
      <dgm:prSet presAssocID="{19C7A623-2E44-4CBD-A74E-1802D1A228CC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8F34CB-C373-443B-BC52-C7EDDD12ECFD}" type="pres">
      <dgm:prSet presAssocID="{E02F932A-CF4C-4F14-9659-CB3ADACFFF21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8DC493-1B14-4DBE-848E-0BB9E7D51348}" type="pres">
      <dgm:prSet presAssocID="{2B7EE760-F8B5-4DA2-8EDC-90F66702F375}" presName="base" presStyleLbl="dkBgShp" presStyleIdx="1" presStyleCnt="2"/>
      <dgm:spPr/>
    </dgm:pt>
  </dgm:ptLst>
  <dgm:cxnLst>
    <dgm:cxn modelId="{01C5D710-26DE-4391-9B9B-447E1821520A}" srcId="{2B7EE760-F8B5-4DA2-8EDC-90F66702F375}" destId="{93F55B9B-A65D-450E-B4A3-A0C1A554893B}" srcOrd="0" destOrd="0" parTransId="{6AAA5009-37D4-4689-84E1-E3EE52005BB9}" sibTransId="{3559939A-762B-46AC-8E5F-D5CBD4832CB2}"/>
    <dgm:cxn modelId="{5529AE5C-D144-4970-9805-F345C616B58E}" type="presOf" srcId="{19C7A623-2E44-4CBD-A74E-1802D1A228CC}" destId="{125AA0E8-1D03-4EF9-8A03-DAD63EE6EBC7}" srcOrd="0" destOrd="0" presId="urn:microsoft.com/office/officeart/2005/8/layout/hList3"/>
    <dgm:cxn modelId="{2E06F95D-A144-4A53-9E21-EF3BE16ADFA8}" srcId="{24A1FCEE-9318-4C33-976D-E4C2D7AC7F04}" destId="{2B7EE760-F8B5-4DA2-8EDC-90F66702F375}" srcOrd="0" destOrd="0" parTransId="{1F7F587C-97D7-411B-8EE0-1AF85405458E}" sibTransId="{37B57BE9-489C-4469-90E1-481E81C5DB5D}"/>
    <dgm:cxn modelId="{F44761F9-4FB0-47FF-99DF-51AC8572DF9B}" type="presOf" srcId="{E02F932A-CF4C-4F14-9659-CB3ADACFFF21}" destId="{3F8F34CB-C373-443B-BC52-C7EDDD12ECFD}" srcOrd="0" destOrd="0" presId="urn:microsoft.com/office/officeart/2005/8/layout/hList3"/>
    <dgm:cxn modelId="{2B4EDCDB-4267-4347-88D8-9CFF6F13D6D9}" type="presOf" srcId="{24A1FCEE-9318-4C33-976D-E4C2D7AC7F04}" destId="{4D858AE2-D2D3-4C4D-8A86-CFD5D229D5DA}" srcOrd="0" destOrd="0" presId="urn:microsoft.com/office/officeart/2005/8/layout/hList3"/>
    <dgm:cxn modelId="{9CF06F44-3985-416C-8D10-E907D1ADC927}" type="presOf" srcId="{2B7EE760-F8B5-4DA2-8EDC-90F66702F375}" destId="{CC1000F1-93B4-4C3C-923A-5F51444E863F}" srcOrd="0" destOrd="0" presId="urn:microsoft.com/office/officeart/2005/8/layout/hList3"/>
    <dgm:cxn modelId="{B0F69D43-331B-459F-BBDA-BB770380930D}" srcId="{2B7EE760-F8B5-4DA2-8EDC-90F66702F375}" destId="{19C7A623-2E44-4CBD-A74E-1802D1A228CC}" srcOrd="1" destOrd="0" parTransId="{D01282F3-E8FF-4C6E-A1F0-DA5BC45AE199}" sibTransId="{DF3078F3-1F4C-4A1C-AD5B-949B8D8A18AD}"/>
    <dgm:cxn modelId="{63CE92EA-14B7-40C8-A1AB-FB35C70A84B4}" type="presOf" srcId="{93F55B9B-A65D-450E-B4A3-A0C1A554893B}" destId="{B80671D1-9A1E-4C4D-928F-49326677CCA5}" srcOrd="0" destOrd="0" presId="urn:microsoft.com/office/officeart/2005/8/layout/hList3"/>
    <dgm:cxn modelId="{19B72A3F-2536-4AA8-AF03-6C953C761C8F}" srcId="{2B7EE760-F8B5-4DA2-8EDC-90F66702F375}" destId="{E02F932A-CF4C-4F14-9659-CB3ADACFFF21}" srcOrd="2" destOrd="0" parTransId="{75314FC1-C1BB-464B-99A6-176C5EFDF12B}" sibTransId="{FB50E14D-9795-488F-A079-70CF885159C9}"/>
    <dgm:cxn modelId="{56B816D6-0BB0-4D87-9363-C5FAECEE8B7E}" type="presParOf" srcId="{4D858AE2-D2D3-4C4D-8A86-CFD5D229D5DA}" destId="{CC1000F1-93B4-4C3C-923A-5F51444E863F}" srcOrd="0" destOrd="0" presId="urn:microsoft.com/office/officeart/2005/8/layout/hList3"/>
    <dgm:cxn modelId="{5F50983C-3169-4891-A294-E58076DCC744}" type="presParOf" srcId="{4D858AE2-D2D3-4C4D-8A86-CFD5D229D5DA}" destId="{D4EFA482-1A41-4D99-91DC-90D160A61A28}" srcOrd="1" destOrd="0" presId="urn:microsoft.com/office/officeart/2005/8/layout/hList3"/>
    <dgm:cxn modelId="{FD66DF7B-E133-4D0E-AF7C-7110F32508D6}" type="presParOf" srcId="{D4EFA482-1A41-4D99-91DC-90D160A61A28}" destId="{B80671D1-9A1E-4C4D-928F-49326677CCA5}" srcOrd="0" destOrd="0" presId="urn:microsoft.com/office/officeart/2005/8/layout/hList3"/>
    <dgm:cxn modelId="{801AD228-1D8D-473F-979B-C979C3F0F155}" type="presParOf" srcId="{D4EFA482-1A41-4D99-91DC-90D160A61A28}" destId="{125AA0E8-1D03-4EF9-8A03-DAD63EE6EBC7}" srcOrd="1" destOrd="0" presId="urn:microsoft.com/office/officeart/2005/8/layout/hList3"/>
    <dgm:cxn modelId="{A9166FC7-7122-46FD-B0AA-90492F442F8C}" type="presParOf" srcId="{D4EFA482-1A41-4D99-91DC-90D160A61A28}" destId="{3F8F34CB-C373-443B-BC52-C7EDDD12ECFD}" srcOrd="2" destOrd="0" presId="urn:microsoft.com/office/officeart/2005/8/layout/hList3"/>
    <dgm:cxn modelId="{386BA2B7-D56F-4792-90D9-11B1B6245078}" type="presParOf" srcId="{4D858AE2-D2D3-4C4D-8A86-CFD5D229D5DA}" destId="{438DC493-1B14-4DBE-848E-0BB9E7D5134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2DF72EB-E141-4C17-A5BC-E0CF9ED22079}" type="doc">
      <dgm:prSet loTypeId="urn:microsoft.com/office/officeart/2005/8/layout/hList3" loCatId="list" qsTypeId="urn:microsoft.com/office/officeart/2005/8/quickstyle/simple1#3" qsCatId="simple" csTypeId="urn:microsoft.com/office/officeart/2005/8/colors/colorful5#4" csCatId="colorful" phldr="1"/>
      <dgm:spPr/>
      <dgm:t>
        <a:bodyPr/>
        <a:lstStyle/>
        <a:p>
          <a:endParaRPr lang="ru-RU"/>
        </a:p>
      </dgm:t>
    </dgm:pt>
    <dgm:pt modelId="{4A18A17F-14B0-4420-A8DD-EA1548602AF0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3900" b="1" dirty="0" smtClean="0">
              <a:solidFill>
                <a:schemeClr val="tx1"/>
              </a:solidFill>
            </a:rPr>
            <a:t>по методам оценивания</a:t>
          </a:r>
          <a:endParaRPr lang="ru-RU" sz="3900" b="1" dirty="0">
            <a:solidFill>
              <a:schemeClr val="tx1"/>
            </a:solidFill>
          </a:endParaRPr>
        </a:p>
      </dgm:t>
    </dgm:pt>
    <dgm:pt modelId="{5E16E4D9-175D-4AE5-9DC6-96DEFFD04D7B}" type="parTrans" cxnId="{5019C907-9DC6-4169-94EE-71F4126828D6}">
      <dgm:prSet/>
      <dgm:spPr/>
      <dgm:t>
        <a:bodyPr/>
        <a:lstStyle/>
        <a:p>
          <a:endParaRPr lang="ru-RU"/>
        </a:p>
      </dgm:t>
    </dgm:pt>
    <dgm:pt modelId="{EF37442F-2DD4-40C1-81C4-4F4A430B99B1}" type="sibTrans" cxnId="{5019C907-9DC6-4169-94EE-71F4126828D6}">
      <dgm:prSet/>
      <dgm:spPr/>
      <dgm:t>
        <a:bodyPr/>
        <a:lstStyle/>
        <a:p>
          <a:endParaRPr lang="ru-RU"/>
        </a:p>
      </dgm:t>
    </dgm:pt>
    <dgm:pt modelId="{82C41A94-9EBB-4F46-AB7A-7E7F01F0DF87}">
      <dgm:prSet phldrT="[Текст]"/>
      <dgm:spPr/>
      <dgm:t>
        <a:bodyPr/>
        <a:lstStyle/>
        <a:p>
          <a:r>
            <a:rPr lang="ru-RU" u="sng" dirty="0" smtClean="0">
              <a:solidFill>
                <a:schemeClr val="tx1"/>
              </a:solidFill>
            </a:rPr>
            <a:t>Стартовая диагностика</a:t>
          </a:r>
        </a:p>
        <a:p>
          <a:r>
            <a:rPr lang="ru-RU" dirty="0" smtClean="0">
              <a:solidFill>
                <a:schemeClr val="tx1"/>
              </a:solidFill>
            </a:rPr>
            <a:t>(анализ проведённых тестов)</a:t>
          </a:r>
          <a:endParaRPr lang="ru-RU" dirty="0">
            <a:solidFill>
              <a:schemeClr val="tx1"/>
            </a:solidFill>
          </a:endParaRPr>
        </a:p>
      </dgm:t>
    </dgm:pt>
    <dgm:pt modelId="{C33FD66D-F1BA-46C4-9E9B-3421162BA54E}" type="parTrans" cxnId="{06FE3686-47D5-4500-9AE6-19C1A8472C10}">
      <dgm:prSet/>
      <dgm:spPr/>
      <dgm:t>
        <a:bodyPr/>
        <a:lstStyle/>
        <a:p>
          <a:endParaRPr lang="ru-RU"/>
        </a:p>
      </dgm:t>
    </dgm:pt>
    <dgm:pt modelId="{EDE79592-5DE1-4E0C-B0F6-D2350B72CC8E}" type="sibTrans" cxnId="{06FE3686-47D5-4500-9AE6-19C1A8472C10}">
      <dgm:prSet/>
      <dgm:spPr/>
      <dgm:t>
        <a:bodyPr/>
        <a:lstStyle/>
        <a:p>
          <a:endParaRPr lang="ru-RU"/>
        </a:p>
      </dgm:t>
    </dgm:pt>
    <dgm:pt modelId="{B178723F-4E1F-432E-B1D1-1245510041EF}">
      <dgm:prSet phldrT="[Текст]"/>
      <dgm:spPr/>
      <dgm:t>
        <a:bodyPr/>
        <a:lstStyle/>
        <a:p>
          <a:r>
            <a:rPr lang="ru-RU" u="sng" dirty="0" smtClean="0">
              <a:solidFill>
                <a:schemeClr val="tx1"/>
              </a:solidFill>
            </a:rPr>
            <a:t>Текущее оценивание</a:t>
          </a:r>
          <a:endParaRPr lang="ru-RU" u="none" dirty="0" smtClean="0">
            <a:solidFill>
              <a:schemeClr val="tx1"/>
            </a:solidFill>
          </a:endParaRPr>
        </a:p>
        <a:p>
          <a:r>
            <a:rPr lang="ru-RU" u="none" dirty="0" smtClean="0">
              <a:solidFill>
                <a:schemeClr val="tx1"/>
              </a:solidFill>
            </a:rPr>
            <a:t>(субъективные методы и анализ письменных ответов)</a:t>
          </a:r>
          <a:endParaRPr lang="ru-RU" u="none" dirty="0">
            <a:solidFill>
              <a:schemeClr val="tx1"/>
            </a:solidFill>
          </a:endParaRPr>
        </a:p>
      </dgm:t>
    </dgm:pt>
    <dgm:pt modelId="{86DB037F-744C-488F-AD04-12C1D81D61A2}" type="parTrans" cxnId="{ACD3DC65-04DC-4808-A9A5-AA928DA8D12D}">
      <dgm:prSet/>
      <dgm:spPr/>
      <dgm:t>
        <a:bodyPr/>
        <a:lstStyle/>
        <a:p>
          <a:endParaRPr lang="ru-RU"/>
        </a:p>
      </dgm:t>
    </dgm:pt>
    <dgm:pt modelId="{7507082C-5EC5-4934-9C9F-07767701178E}" type="sibTrans" cxnId="{ACD3DC65-04DC-4808-A9A5-AA928DA8D12D}">
      <dgm:prSet/>
      <dgm:spPr/>
      <dgm:t>
        <a:bodyPr/>
        <a:lstStyle/>
        <a:p>
          <a:endParaRPr lang="ru-RU"/>
        </a:p>
      </dgm:t>
    </dgm:pt>
    <dgm:pt modelId="{1A454BA3-3E83-410C-9D92-C301E231E7C0}">
      <dgm:prSet phldrT="[Текст]"/>
      <dgm:spPr/>
      <dgm:t>
        <a:bodyPr/>
        <a:lstStyle/>
        <a:p>
          <a:r>
            <a:rPr lang="ru-RU" u="sng" dirty="0" smtClean="0">
              <a:solidFill>
                <a:schemeClr val="tx1"/>
              </a:solidFill>
            </a:rPr>
            <a:t>Итоговое оценивание</a:t>
          </a:r>
        </a:p>
        <a:p>
          <a:r>
            <a:rPr lang="ru-RU" dirty="0" smtClean="0">
              <a:solidFill>
                <a:schemeClr val="tx1"/>
              </a:solidFill>
            </a:rPr>
            <a:t>(целесообразно в форме накопительной оценки)</a:t>
          </a:r>
          <a:endParaRPr lang="ru-RU" dirty="0">
            <a:solidFill>
              <a:schemeClr val="tx1"/>
            </a:solidFill>
          </a:endParaRPr>
        </a:p>
      </dgm:t>
    </dgm:pt>
    <dgm:pt modelId="{F2F9E01F-004F-493F-BA19-F0ED6BA37D8F}" type="parTrans" cxnId="{9E18684A-3F57-4329-AAC3-8A95C76D1DE0}">
      <dgm:prSet/>
      <dgm:spPr/>
      <dgm:t>
        <a:bodyPr/>
        <a:lstStyle/>
        <a:p>
          <a:endParaRPr lang="ru-RU"/>
        </a:p>
      </dgm:t>
    </dgm:pt>
    <dgm:pt modelId="{1794A1D5-B246-470F-AB68-C9312359321A}" type="sibTrans" cxnId="{9E18684A-3F57-4329-AAC3-8A95C76D1DE0}">
      <dgm:prSet/>
      <dgm:spPr/>
      <dgm:t>
        <a:bodyPr/>
        <a:lstStyle/>
        <a:p>
          <a:endParaRPr lang="ru-RU"/>
        </a:p>
      </dgm:t>
    </dgm:pt>
    <dgm:pt modelId="{7D80FBA4-167C-44E9-A431-8ED2DFC9E939}" type="pres">
      <dgm:prSet presAssocID="{12DF72EB-E141-4C17-A5BC-E0CF9ED2207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2398CD-9A2B-4CE8-91E0-77067E07E6B8}" type="pres">
      <dgm:prSet presAssocID="{4A18A17F-14B0-4420-A8DD-EA1548602AF0}" presName="roof" presStyleLbl="dkBgShp" presStyleIdx="0" presStyleCnt="2" custLinFactNeighborX="-288" custLinFactNeighborY="15461"/>
      <dgm:spPr/>
      <dgm:t>
        <a:bodyPr/>
        <a:lstStyle/>
        <a:p>
          <a:endParaRPr lang="ru-RU"/>
        </a:p>
      </dgm:t>
    </dgm:pt>
    <dgm:pt modelId="{06CAB689-31E4-4F02-8518-BA805F25FDC6}" type="pres">
      <dgm:prSet presAssocID="{4A18A17F-14B0-4420-A8DD-EA1548602AF0}" presName="pillars" presStyleCnt="0"/>
      <dgm:spPr/>
    </dgm:pt>
    <dgm:pt modelId="{EF2FA3D6-A834-483E-A2DE-561E0D2EF211}" type="pres">
      <dgm:prSet presAssocID="{4A18A17F-14B0-4420-A8DD-EA1548602AF0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323418-5BCF-47F4-B509-F47CD1C8D08C}" type="pres">
      <dgm:prSet presAssocID="{B178723F-4E1F-432E-B1D1-1245510041EF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C96D8F-B581-4CEE-821F-E8578538E2A2}" type="pres">
      <dgm:prSet presAssocID="{1A454BA3-3E83-410C-9D92-C301E231E7C0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1A6E8C-B886-4795-BA6E-3EC1537FAFF2}" type="pres">
      <dgm:prSet presAssocID="{4A18A17F-14B0-4420-A8DD-EA1548602AF0}" presName="base" presStyleLbl="dkBgShp" presStyleIdx="1" presStyleCnt="2"/>
      <dgm:spPr/>
    </dgm:pt>
  </dgm:ptLst>
  <dgm:cxnLst>
    <dgm:cxn modelId="{ACD3DC65-04DC-4808-A9A5-AA928DA8D12D}" srcId="{4A18A17F-14B0-4420-A8DD-EA1548602AF0}" destId="{B178723F-4E1F-432E-B1D1-1245510041EF}" srcOrd="1" destOrd="0" parTransId="{86DB037F-744C-488F-AD04-12C1D81D61A2}" sibTransId="{7507082C-5EC5-4934-9C9F-07767701178E}"/>
    <dgm:cxn modelId="{9E18684A-3F57-4329-AAC3-8A95C76D1DE0}" srcId="{4A18A17F-14B0-4420-A8DD-EA1548602AF0}" destId="{1A454BA3-3E83-410C-9D92-C301E231E7C0}" srcOrd="2" destOrd="0" parTransId="{F2F9E01F-004F-493F-BA19-F0ED6BA37D8F}" sibTransId="{1794A1D5-B246-470F-AB68-C9312359321A}"/>
    <dgm:cxn modelId="{5019C907-9DC6-4169-94EE-71F4126828D6}" srcId="{12DF72EB-E141-4C17-A5BC-E0CF9ED22079}" destId="{4A18A17F-14B0-4420-A8DD-EA1548602AF0}" srcOrd="0" destOrd="0" parTransId="{5E16E4D9-175D-4AE5-9DC6-96DEFFD04D7B}" sibTransId="{EF37442F-2DD4-40C1-81C4-4F4A430B99B1}"/>
    <dgm:cxn modelId="{2F353130-5DEB-4C36-B10E-8E257F7073E8}" type="presOf" srcId="{12DF72EB-E141-4C17-A5BC-E0CF9ED22079}" destId="{7D80FBA4-167C-44E9-A431-8ED2DFC9E939}" srcOrd="0" destOrd="0" presId="urn:microsoft.com/office/officeart/2005/8/layout/hList3"/>
    <dgm:cxn modelId="{188699E0-FD87-4A4E-AAFF-1917D3A70DC1}" type="presOf" srcId="{1A454BA3-3E83-410C-9D92-C301E231E7C0}" destId="{68C96D8F-B581-4CEE-821F-E8578538E2A2}" srcOrd="0" destOrd="0" presId="urn:microsoft.com/office/officeart/2005/8/layout/hList3"/>
    <dgm:cxn modelId="{06FE3686-47D5-4500-9AE6-19C1A8472C10}" srcId="{4A18A17F-14B0-4420-A8DD-EA1548602AF0}" destId="{82C41A94-9EBB-4F46-AB7A-7E7F01F0DF87}" srcOrd="0" destOrd="0" parTransId="{C33FD66D-F1BA-46C4-9E9B-3421162BA54E}" sibTransId="{EDE79592-5DE1-4E0C-B0F6-D2350B72CC8E}"/>
    <dgm:cxn modelId="{AA959719-6BD4-4F02-9F74-BB21D1286BF8}" type="presOf" srcId="{82C41A94-9EBB-4F46-AB7A-7E7F01F0DF87}" destId="{EF2FA3D6-A834-483E-A2DE-561E0D2EF211}" srcOrd="0" destOrd="0" presId="urn:microsoft.com/office/officeart/2005/8/layout/hList3"/>
    <dgm:cxn modelId="{0A5300D0-C71F-428A-BD8C-43C25A838A1F}" type="presOf" srcId="{B178723F-4E1F-432E-B1D1-1245510041EF}" destId="{98323418-5BCF-47F4-B509-F47CD1C8D08C}" srcOrd="0" destOrd="0" presId="urn:microsoft.com/office/officeart/2005/8/layout/hList3"/>
    <dgm:cxn modelId="{5E966A1E-7298-4AE6-83CD-E4D9956A0727}" type="presOf" srcId="{4A18A17F-14B0-4420-A8DD-EA1548602AF0}" destId="{342398CD-9A2B-4CE8-91E0-77067E07E6B8}" srcOrd="0" destOrd="0" presId="urn:microsoft.com/office/officeart/2005/8/layout/hList3"/>
    <dgm:cxn modelId="{59FE9573-FD04-4F9F-8628-AFD273DFC57C}" type="presParOf" srcId="{7D80FBA4-167C-44E9-A431-8ED2DFC9E939}" destId="{342398CD-9A2B-4CE8-91E0-77067E07E6B8}" srcOrd="0" destOrd="0" presId="urn:microsoft.com/office/officeart/2005/8/layout/hList3"/>
    <dgm:cxn modelId="{8BBD72BA-9829-4E81-B399-A240A5FF0473}" type="presParOf" srcId="{7D80FBA4-167C-44E9-A431-8ED2DFC9E939}" destId="{06CAB689-31E4-4F02-8518-BA805F25FDC6}" srcOrd="1" destOrd="0" presId="urn:microsoft.com/office/officeart/2005/8/layout/hList3"/>
    <dgm:cxn modelId="{4A6EC071-CE14-40E7-91A6-761ED0777D8F}" type="presParOf" srcId="{06CAB689-31E4-4F02-8518-BA805F25FDC6}" destId="{EF2FA3D6-A834-483E-A2DE-561E0D2EF211}" srcOrd="0" destOrd="0" presId="urn:microsoft.com/office/officeart/2005/8/layout/hList3"/>
    <dgm:cxn modelId="{20F6C0DA-5223-477A-9174-BC6E5C86B58F}" type="presParOf" srcId="{06CAB689-31E4-4F02-8518-BA805F25FDC6}" destId="{98323418-5BCF-47F4-B509-F47CD1C8D08C}" srcOrd="1" destOrd="0" presId="urn:microsoft.com/office/officeart/2005/8/layout/hList3"/>
    <dgm:cxn modelId="{5ACFA0E0-A03F-431E-8A45-46B2F06186D2}" type="presParOf" srcId="{06CAB689-31E4-4F02-8518-BA805F25FDC6}" destId="{68C96D8F-B581-4CEE-821F-E8578538E2A2}" srcOrd="2" destOrd="0" presId="urn:microsoft.com/office/officeart/2005/8/layout/hList3"/>
    <dgm:cxn modelId="{0258C67E-627D-4254-BF11-090F6449FE5F}" type="presParOf" srcId="{7D80FBA4-167C-44E9-A431-8ED2DFC9E939}" destId="{E41A6E8C-B886-4795-BA6E-3EC1537FAFF2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2DF72EB-E141-4C17-A5BC-E0CF9ED22079}" type="doc">
      <dgm:prSet loTypeId="urn:microsoft.com/office/officeart/2005/8/layout/hList3" loCatId="list" qsTypeId="urn:microsoft.com/office/officeart/2005/8/quickstyle/simple1#4" qsCatId="simple" csTypeId="urn:microsoft.com/office/officeart/2005/8/colors/colorful5#5" csCatId="colorful" phldr="1"/>
      <dgm:spPr/>
      <dgm:t>
        <a:bodyPr/>
        <a:lstStyle/>
        <a:p>
          <a:endParaRPr lang="ru-RU"/>
        </a:p>
      </dgm:t>
    </dgm:pt>
    <dgm:pt modelId="{4A18A17F-14B0-4420-A8DD-EA1548602AF0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3900" b="1" dirty="0" smtClean="0">
              <a:solidFill>
                <a:schemeClr val="tx1"/>
              </a:solidFill>
            </a:rPr>
            <a:t>по формам контроля и учёта достижений</a:t>
          </a:r>
          <a:endParaRPr lang="ru-RU" sz="3900" b="1" dirty="0">
            <a:solidFill>
              <a:schemeClr val="tx1"/>
            </a:solidFill>
          </a:endParaRPr>
        </a:p>
      </dgm:t>
    </dgm:pt>
    <dgm:pt modelId="{5E16E4D9-175D-4AE5-9DC6-96DEFFD04D7B}" type="parTrans" cxnId="{5019C907-9DC6-4169-94EE-71F4126828D6}">
      <dgm:prSet/>
      <dgm:spPr/>
      <dgm:t>
        <a:bodyPr/>
        <a:lstStyle/>
        <a:p>
          <a:endParaRPr lang="ru-RU"/>
        </a:p>
      </dgm:t>
    </dgm:pt>
    <dgm:pt modelId="{EF37442F-2DD4-40C1-81C4-4F4A430B99B1}" type="sibTrans" cxnId="{5019C907-9DC6-4169-94EE-71F4126828D6}">
      <dgm:prSet/>
      <dgm:spPr/>
      <dgm:t>
        <a:bodyPr/>
        <a:lstStyle/>
        <a:p>
          <a:endParaRPr lang="ru-RU"/>
        </a:p>
      </dgm:t>
    </dgm:pt>
    <dgm:pt modelId="{82C41A94-9EBB-4F46-AB7A-7E7F01F0DF87}">
      <dgm:prSet phldrT="[Текст]"/>
      <dgm:spPr/>
      <dgm:t>
        <a:bodyPr/>
        <a:lstStyle/>
        <a:p>
          <a:r>
            <a:rPr lang="ru-RU" u="sng" dirty="0" smtClean="0">
              <a:solidFill>
                <a:schemeClr val="tx1"/>
              </a:solidFill>
            </a:rPr>
            <a:t>Стартовая диагностика</a:t>
          </a:r>
        </a:p>
        <a:p>
          <a:r>
            <a:rPr lang="ru-RU" dirty="0" smtClean="0">
              <a:solidFill>
                <a:schemeClr val="tx1"/>
              </a:solidFill>
            </a:rPr>
            <a:t>(мониторинг общей готовности к обучению в школе)</a:t>
          </a:r>
          <a:endParaRPr lang="ru-RU" dirty="0">
            <a:solidFill>
              <a:schemeClr val="tx1"/>
            </a:solidFill>
          </a:endParaRPr>
        </a:p>
      </dgm:t>
    </dgm:pt>
    <dgm:pt modelId="{C33FD66D-F1BA-46C4-9E9B-3421162BA54E}" type="parTrans" cxnId="{06FE3686-47D5-4500-9AE6-19C1A8472C10}">
      <dgm:prSet/>
      <dgm:spPr/>
      <dgm:t>
        <a:bodyPr/>
        <a:lstStyle/>
        <a:p>
          <a:endParaRPr lang="ru-RU"/>
        </a:p>
      </dgm:t>
    </dgm:pt>
    <dgm:pt modelId="{EDE79592-5DE1-4E0C-B0F6-D2350B72CC8E}" type="sibTrans" cxnId="{06FE3686-47D5-4500-9AE6-19C1A8472C10}">
      <dgm:prSet/>
      <dgm:spPr/>
      <dgm:t>
        <a:bodyPr/>
        <a:lstStyle/>
        <a:p>
          <a:endParaRPr lang="ru-RU"/>
        </a:p>
      </dgm:t>
    </dgm:pt>
    <dgm:pt modelId="{B178723F-4E1F-432E-B1D1-1245510041EF}">
      <dgm:prSet phldrT="[Текст]"/>
      <dgm:spPr/>
      <dgm:t>
        <a:bodyPr/>
        <a:lstStyle/>
        <a:p>
          <a:r>
            <a:rPr lang="ru-RU" u="sng" dirty="0" smtClean="0">
              <a:solidFill>
                <a:schemeClr val="tx1"/>
              </a:solidFill>
            </a:rPr>
            <a:t>Текущее оценивание</a:t>
          </a:r>
          <a:endParaRPr lang="ru-RU" u="none" dirty="0" smtClean="0">
            <a:solidFill>
              <a:schemeClr val="tx1"/>
            </a:solidFill>
          </a:endParaRPr>
        </a:p>
        <a:p>
          <a:r>
            <a:rPr lang="ru-RU" u="none" dirty="0" smtClean="0">
              <a:solidFill>
                <a:schemeClr val="tx1"/>
              </a:solidFill>
            </a:rPr>
            <a:t>(устный опрос, письменные самостоятельная работа, контрольное списывание, диктант, тестовые задания и т.д.)</a:t>
          </a:r>
          <a:endParaRPr lang="ru-RU" u="none" dirty="0">
            <a:solidFill>
              <a:schemeClr val="tx1"/>
            </a:solidFill>
          </a:endParaRPr>
        </a:p>
      </dgm:t>
    </dgm:pt>
    <dgm:pt modelId="{86DB037F-744C-488F-AD04-12C1D81D61A2}" type="parTrans" cxnId="{ACD3DC65-04DC-4808-A9A5-AA928DA8D12D}">
      <dgm:prSet/>
      <dgm:spPr/>
      <dgm:t>
        <a:bodyPr/>
        <a:lstStyle/>
        <a:p>
          <a:endParaRPr lang="ru-RU"/>
        </a:p>
      </dgm:t>
    </dgm:pt>
    <dgm:pt modelId="{7507082C-5EC5-4934-9C9F-07767701178E}" type="sibTrans" cxnId="{ACD3DC65-04DC-4808-A9A5-AA928DA8D12D}">
      <dgm:prSet/>
      <dgm:spPr/>
      <dgm:t>
        <a:bodyPr/>
        <a:lstStyle/>
        <a:p>
          <a:endParaRPr lang="ru-RU"/>
        </a:p>
      </dgm:t>
    </dgm:pt>
    <dgm:pt modelId="{1A454BA3-3E83-410C-9D92-C301E231E7C0}">
      <dgm:prSet phldrT="[Текст]"/>
      <dgm:spPr/>
      <dgm:t>
        <a:bodyPr/>
        <a:lstStyle/>
        <a:p>
          <a:r>
            <a:rPr lang="ru-RU" u="sng" dirty="0" smtClean="0">
              <a:solidFill>
                <a:schemeClr val="tx1"/>
              </a:solidFill>
            </a:rPr>
            <a:t>Итоговое оценивание</a:t>
          </a:r>
        </a:p>
        <a:p>
          <a:r>
            <a:rPr lang="ru-RU" dirty="0" smtClean="0">
              <a:solidFill>
                <a:schemeClr val="tx1"/>
              </a:solidFill>
            </a:rPr>
            <a:t>(диагностическая контрольная работа, диктанты, изложения, контроль техники чтения)</a:t>
          </a:r>
          <a:endParaRPr lang="ru-RU" dirty="0">
            <a:solidFill>
              <a:schemeClr val="tx1"/>
            </a:solidFill>
          </a:endParaRPr>
        </a:p>
      </dgm:t>
    </dgm:pt>
    <dgm:pt modelId="{F2F9E01F-004F-493F-BA19-F0ED6BA37D8F}" type="parTrans" cxnId="{9E18684A-3F57-4329-AAC3-8A95C76D1DE0}">
      <dgm:prSet/>
      <dgm:spPr/>
      <dgm:t>
        <a:bodyPr/>
        <a:lstStyle/>
        <a:p>
          <a:endParaRPr lang="ru-RU"/>
        </a:p>
      </dgm:t>
    </dgm:pt>
    <dgm:pt modelId="{1794A1D5-B246-470F-AB68-C9312359321A}" type="sibTrans" cxnId="{9E18684A-3F57-4329-AAC3-8A95C76D1DE0}">
      <dgm:prSet/>
      <dgm:spPr/>
      <dgm:t>
        <a:bodyPr/>
        <a:lstStyle/>
        <a:p>
          <a:endParaRPr lang="ru-RU"/>
        </a:p>
      </dgm:t>
    </dgm:pt>
    <dgm:pt modelId="{7D80FBA4-167C-44E9-A431-8ED2DFC9E939}" type="pres">
      <dgm:prSet presAssocID="{12DF72EB-E141-4C17-A5BC-E0CF9ED2207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2398CD-9A2B-4CE8-91E0-77067E07E6B8}" type="pres">
      <dgm:prSet presAssocID="{4A18A17F-14B0-4420-A8DD-EA1548602AF0}" presName="roof" presStyleLbl="dkBgShp" presStyleIdx="0" presStyleCnt="2"/>
      <dgm:spPr/>
      <dgm:t>
        <a:bodyPr/>
        <a:lstStyle/>
        <a:p>
          <a:endParaRPr lang="ru-RU"/>
        </a:p>
      </dgm:t>
    </dgm:pt>
    <dgm:pt modelId="{06CAB689-31E4-4F02-8518-BA805F25FDC6}" type="pres">
      <dgm:prSet presAssocID="{4A18A17F-14B0-4420-A8DD-EA1548602AF0}" presName="pillars" presStyleCnt="0"/>
      <dgm:spPr/>
    </dgm:pt>
    <dgm:pt modelId="{EF2FA3D6-A834-483E-A2DE-561E0D2EF211}" type="pres">
      <dgm:prSet presAssocID="{4A18A17F-14B0-4420-A8DD-EA1548602AF0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323418-5BCF-47F4-B509-F47CD1C8D08C}" type="pres">
      <dgm:prSet presAssocID="{B178723F-4E1F-432E-B1D1-1245510041EF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C96D8F-B581-4CEE-821F-E8578538E2A2}" type="pres">
      <dgm:prSet presAssocID="{1A454BA3-3E83-410C-9D92-C301E231E7C0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1A6E8C-B886-4795-BA6E-3EC1537FAFF2}" type="pres">
      <dgm:prSet presAssocID="{4A18A17F-14B0-4420-A8DD-EA1548602AF0}" presName="base" presStyleLbl="dkBgShp" presStyleIdx="1" presStyleCnt="2"/>
      <dgm:spPr/>
    </dgm:pt>
  </dgm:ptLst>
  <dgm:cxnLst>
    <dgm:cxn modelId="{44EC95B8-A8AA-4389-B139-A9A742087207}" type="presOf" srcId="{12DF72EB-E141-4C17-A5BC-E0CF9ED22079}" destId="{7D80FBA4-167C-44E9-A431-8ED2DFC9E939}" srcOrd="0" destOrd="0" presId="urn:microsoft.com/office/officeart/2005/8/layout/hList3"/>
    <dgm:cxn modelId="{ACD3DC65-04DC-4808-A9A5-AA928DA8D12D}" srcId="{4A18A17F-14B0-4420-A8DD-EA1548602AF0}" destId="{B178723F-4E1F-432E-B1D1-1245510041EF}" srcOrd="1" destOrd="0" parTransId="{86DB037F-744C-488F-AD04-12C1D81D61A2}" sibTransId="{7507082C-5EC5-4934-9C9F-07767701178E}"/>
    <dgm:cxn modelId="{FBF6CD24-C933-4E11-A219-939CA3A40B73}" type="presOf" srcId="{4A18A17F-14B0-4420-A8DD-EA1548602AF0}" destId="{342398CD-9A2B-4CE8-91E0-77067E07E6B8}" srcOrd="0" destOrd="0" presId="urn:microsoft.com/office/officeart/2005/8/layout/hList3"/>
    <dgm:cxn modelId="{939C98D8-73D5-4F39-B95B-E26DB6D983FB}" type="presOf" srcId="{82C41A94-9EBB-4F46-AB7A-7E7F01F0DF87}" destId="{EF2FA3D6-A834-483E-A2DE-561E0D2EF211}" srcOrd="0" destOrd="0" presId="urn:microsoft.com/office/officeart/2005/8/layout/hList3"/>
    <dgm:cxn modelId="{9E18684A-3F57-4329-AAC3-8A95C76D1DE0}" srcId="{4A18A17F-14B0-4420-A8DD-EA1548602AF0}" destId="{1A454BA3-3E83-410C-9D92-C301E231E7C0}" srcOrd="2" destOrd="0" parTransId="{F2F9E01F-004F-493F-BA19-F0ED6BA37D8F}" sibTransId="{1794A1D5-B246-470F-AB68-C9312359321A}"/>
    <dgm:cxn modelId="{5019C907-9DC6-4169-94EE-71F4126828D6}" srcId="{12DF72EB-E141-4C17-A5BC-E0CF9ED22079}" destId="{4A18A17F-14B0-4420-A8DD-EA1548602AF0}" srcOrd="0" destOrd="0" parTransId="{5E16E4D9-175D-4AE5-9DC6-96DEFFD04D7B}" sibTransId="{EF37442F-2DD4-40C1-81C4-4F4A430B99B1}"/>
    <dgm:cxn modelId="{06FE3686-47D5-4500-9AE6-19C1A8472C10}" srcId="{4A18A17F-14B0-4420-A8DD-EA1548602AF0}" destId="{82C41A94-9EBB-4F46-AB7A-7E7F01F0DF87}" srcOrd="0" destOrd="0" parTransId="{C33FD66D-F1BA-46C4-9E9B-3421162BA54E}" sibTransId="{EDE79592-5DE1-4E0C-B0F6-D2350B72CC8E}"/>
    <dgm:cxn modelId="{1B9404B4-AE06-45E4-96A7-4A9668AF7C30}" type="presOf" srcId="{1A454BA3-3E83-410C-9D92-C301E231E7C0}" destId="{68C96D8F-B581-4CEE-821F-E8578538E2A2}" srcOrd="0" destOrd="0" presId="urn:microsoft.com/office/officeart/2005/8/layout/hList3"/>
    <dgm:cxn modelId="{6E6CA3CB-75A5-47EF-A01A-0793999E7C41}" type="presOf" srcId="{B178723F-4E1F-432E-B1D1-1245510041EF}" destId="{98323418-5BCF-47F4-B509-F47CD1C8D08C}" srcOrd="0" destOrd="0" presId="urn:microsoft.com/office/officeart/2005/8/layout/hList3"/>
    <dgm:cxn modelId="{45784590-9151-4722-82BC-79E2BDCC3371}" type="presParOf" srcId="{7D80FBA4-167C-44E9-A431-8ED2DFC9E939}" destId="{342398CD-9A2B-4CE8-91E0-77067E07E6B8}" srcOrd="0" destOrd="0" presId="urn:microsoft.com/office/officeart/2005/8/layout/hList3"/>
    <dgm:cxn modelId="{01833020-591C-401D-AA05-F93256B059D9}" type="presParOf" srcId="{7D80FBA4-167C-44E9-A431-8ED2DFC9E939}" destId="{06CAB689-31E4-4F02-8518-BA805F25FDC6}" srcOrd="1" destOrd="0" presId="urn:microsoft.com/office/officeart/2005/8/layout/hList3"/>
    <dgm:cxn modelId="{F3C9B364-CD9C-4BB2-9AC3-C704024E9651}" type="presParOf" srcId="{06CAB689-31E4-4F02-8518-BA805F25FDC6}" destId="{EF2FA3D6-A834-483E-A2DE-561E0D2EF211}" srcOrd="0" destOrd="0" presId="urn:microsoft.com/office/officeart/2005/8/layout/hList3"/>
    <dgm:cxn modelId="{633E4260-7746-4B2A-BC41-EC7BC6117EEC}" type="presParOf" srcId="{06CAB689-31E4-4F02-8518-BA805F25FDC6}" destId="{98323418-5BCF-47F4-B509-F47CD1C8D08C}" srcOrd="1" destOrd="0" presId="urn:microsoft.com/office/officeart/2005/8/layout/hList3"/>
    <dgm:cxn modelId="{667DC704-E109-44A3-B8B7-62300D0530B3}" type="presParOf" srcId="{06CAB689-31E4-4F02-8518-BA805F25FDC6}" destId="{68C96D8F-B581-4CEE-821F-E8578538E2A2}" srcOrd="2" destOrd="0" presId="urn:microsoft.com/office/officeart/2005/8/layout/hList3"/>
    <dgm:cxn modelId="{9DA251D3-B618-47D2-8A28-FE1266EDA125}" type="presParOf" srcId="{7D80FBA4-167C-44E9-A431-8ED2DFC9E939}" destId="{E41A6E8C-B886-4795-BA6E-3EC1537FAFF2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6E9DEEC-AA1B-4B3A-BED1-164AF66EC0F4}" type="doc">
      <dgm:prSet loTypeId="urn:microsoft.com/office/officeart/2005/8/layout/equation2#1" loCatId="relationship" qsTypeId="urn:microsoft.com/office/officeart/2005/8/quickstyle/3d2#1" qsCatId="3D" csTypeId="urn:microsoft.com/office/officeart/2005/8/colors/colorful5#6" csCatId="colorful" phldr="1"/>
      <dgm:spPr/>
      <dgm:t>
        <a:bodyPr/>
        <a:lstStyle/>
        <a:p>
          <a:endParaRPr lang="ru-RU"/>
        </a:p>
      </dgm:t>
    </dgm:pt>
    <dgm:pt modelId="{44BE2605-B267-448A-AEC8-6AA6C360BF5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bg1"/>
              </a:solidFill>
              <a:effectLst/>
            </a:rPr>
            <a:t>Оценки за стандартизированные итоговые работы</a:t>
          </a:r>
          <a:endParaRPr lang="ru-RU" sz="2400" b="1" dirty="0">
            <a:solidFill>
              <a:schemeClr val="bg1"/>
            </a:solidFill>
            <a:effectLst/>
          </a:endParaRPr>
        </a:p>
      </dgm:t>
    </dgm:pt>
    <dgm:pt modelId="{E8C77166-4B23-4F17-A1D4-C2F3C42FA083}" type="parTrans" cxnId="{13071E21-4846-4ECE-B921-7A5B5AAF650D}">
      <dgm:prSet/>
      <dgm:spPr/>
      <dgm:t>
        <a:bodyPr/>
        <a:lstStyle/>
        <a:p>
          <a:endParaRPr lang="ru-RU">
            <a:effectLst/>
          </a:endParaRPr>
        </a:p>
      </dgm:t>
    </dgm:pt>
    <dgm:pt modelId="{521EAAC6-95DF-40EA-91A7-7C9ADEC906DF}" type="sibTrans" cxnId="{13071E21-4846-4ECE-B921-7A5B5AAF650D}">
      <dgm:prSet/>
      <dgm:spPr/>
      <dgm:t>
        <a:bodyPr/>
        <a:lstStyle/>
        <a:p>
          <a:endParaRPr lang="ru-RU">
            <a:effectLst/>
          </a:endParaRPr>
        </a:p>
      </dgm:t>
    </dgm:pt>
    <dgm:pt modelId="{BA824BA1-18CD-4F78-B559-D630894A48D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bg1"/>
              </a:solidFill>
              <a:effectLst/>
            </a:rPr>
            <a:t>Накопленные оценки </a:t>
          </a:r>
          <a:r>
            <a:rPr lang="ru-RU" sz="2400" dirty="0" smtClean="0">
              <a:solidFill>
                <a:schemeClr val="bg1"/>
              </a:solidFill>
              <a:effectLst/>
            </a:rPr>
            <a:t>(динамика продвижения</a:t>
          </a:r>
          <a:r>
            <a:rPr lang="ru-RU" sz="2100" dirty="0" smtClean="0">
              <a:solidFill>
                <a:schemeClr val="bg1"/>
              </a:solidFill>
              <a:effectLst/>
            </a:rPr>
            <a:t>)</a:t>
          </a:r>
          <a:endParaRPr lang="ru-RU" sz="2100" dirty="0">
            <a:solidFill>
              <a:schemeClr val="bg1"/>
            </a:solidFill>
            <a:effectLst/>
          </a:endParaRPr>
        </a:p>
      </dgm:t>
    </dgm:pt>
    <dgm:pt modelId="{C3E2995E-28CD-4F1C-A196-9BF30193C6CD}" type="parTrans" cxnId="{80D98E27-11AE-414C-9087-2058327DDB60}">
      <dgm:prSet/>
      <dgm:spPr/>
      <dgm:t>
        <a:bodyPr/>
        <a:lstStyle/>
        <a:p>
          <a:endParaRPr lang="ru-RU">
            <a:effectLst/>
          </a:endParaRPr>
        </a:p>
      </dgm:t>
    </dgm:pt>
    <dgm:pt modelId="{0129F6A6-B8A7-4236-B37C-F18724FD7630}" type="sibTrans" cxnId="{80D98E27-11AE-414C-9087-2058327DDB60}">
      <dgm:prSet/>
      <dgm:spPr/>
      <dgm:t>
        <a:bodyPr/>
        <a:lstStyle/>
        <a:p>
          <a:endParaRPr lang="ru-RU">
            <a:effectLst/>
          </a:endParaRPr>
        </a:p>
      </dgm:t>
    </dgm:pt>
    <dgm:pt modelId="{D25BB20B-E0AA-42B9-90C6-A0822E29BCB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bg1"/>
              </a:solidFill>
              <a:effectLst/>
            </a:rPr>
            <a:t>Успехи во внеурочной деятельности</a:t>
          </a:r>
          <a:endParaRPr lang="ru-RU" sz="2400" b="1" dirty="0">
            <a:solidFill>
              <a:schemeClr val="bg1"/>
            </a:solidFill>
            <a:effectLst/>
          </a:endParaRPr>
        </a:p>
      </dgm:t>
    </dgm:pt>
    <dgm:pt modelId="{41EB244D-9CF3-446D-9223-313A0D95BF3A}" type="parTrans" cxnId="{48A96D82-FE43-489A-A8C6-A14AD1249F7A}">
      <dgm:prSet/>
      <dgm:spPr/>
      <dgm:t>
        <a:bodyPr/>
        <a:lstStyle/>
        <a:p>
          <a:endParaRPr lang="ru-RU">
            <a:effectLst/>
          </a:endParaRPr>
        </a:p>
      </dgm:t>
    </dgm:pt>
    <dgm:pt modelId="{735EE126-BC08-425C-9C33-EF72240FD596}" type="sibTrans" cxnId="{48A96D82-FE43-489A-A8C6-A14AD1249F7A}">
      <dgm:prSet/>
      <dgm:spPr/>
      <dgm:t>
        <a:bodyPr/>
        <a:lstStyle/>
        <a:p>
          <a:endParaRPr lang="ru-RU">
            <a:effectLst/>
          </a:endParaRPr>
        </a:p>
      </dgm:t>
    </dgm:pt>
    <dgm:pt modelId="{687083ED-BE1E-4917-87FD-D143067A118F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effectLst/>
            </a:rPr>
            <a:t>Итоговая оценка</a:t>
          </a:r>
          <a:endParaRPr lang="ru-RU" b="1" dirty="0">
            <a:solidFill>
              <a:schemeClr val="bg1"/>
            </a:solidFill>
            <a:effectLst/>
          </a:endParaRPr>
        </a:p>
      </dgm:t>
    </dgm:pt>
    <dgm:pt modelId="{D66D2426-5758-4CD9-994F-C20938414506}" type="parTrans" cxnId="{FE8737F0-F642-48E9-9601-09B343BE3907}">
      <dgm:prSet/>
      <dgm:spPr/>
      <dgm:t>
        <a:bodyPr/>
        <a:lstStyle/>
        <a:p>
          <a:endParaRPr lang="ru-RU">
            <a:effectLst/>
          </a:endParaRPr>
        </a:p>
      </dgm:t>
    </dgm:pt>
    <dgm:pt modelId="{9F60FA03-2F7F-462C-9425-31001E60B0D3}" type="sibTrans" cxnId="{FE8737F0-F642-48E9-9601-09B343BE3907}">
      <dgm:prSet/>
      <dgm:spPr/>
      <dgm:t>
        <a:bodyPr/>
        <a:lstStyle/>
        <a:p>
          <a:endParaRPr lang="ru-RU">
            <a:effectLst/>
          </a:endParaRPr>
        </a:p>
      </dgm:t>
    </dgm:pt>
    <dgm:pt modelId="{FC9AB355-B531-405E-B0B2-32C27A291FEA}" type="pres">
      <dgm:prSet presAssocID="{B6E9DEEC-AA1B-4B3A-BED1-164AF66EC0F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2ED65B-42F6-4934-9241-DEB8FE407EA2}" type="pres">
      <dgm:prSet presAssocID="{B6E9DEEC-AA1B-4B3A-BED1-164AF66EC0F4}" presName="vNodes" presStyleCnt="0"/>
      <dgm:spPr/>
    </dgm:pt>
    <dgm:pt modelId="{8B5421D3-EE2A-4C4B-9281-B3AA1F0DC028}" type="pres">
      <dgm:prSet presAssocID="{44BE2605-B267-448A-AEC8-6AA6C360BF5F}" presName="node" presStyleLbl="node1" presStyleIdx="0" presStyleCnt="4" custScaleX="372269" custLinFactNeighborX="-44741" custLinFactNeighborY="-1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0C8CF5-F1F1-43CF-B350-7B70935BE890}" type="pres">
      <dgm:prSet presAssocID="{521EAAC6-95DF-40EA-91A7-7C9ADEC906DF}" presName="spacerT" presStyleCnt="0"/>
      <dgm:spPr/>
    </dgm:pt>
    <dgm:pt modelId="{EE8D6102-0435-4002-8BB0-2272F23AEF8C}" type="pres">
      <dgm:prSet presAssocID="{521EAAC6-95DF-40EA-91A7-7C9ADEC906DF}" presName="sibTrans" presStyleLbl="sibTrans2D1" presStyleIdx="0" presStyleCnt="3" custLinFactNeighborX="-97276" custLinFactNeighborY="48718"/>
      <dgm:spPr/>
      <dgm:t>
        <a:bodyPr/>
        <a:lstStyle/>
        <a:p>
          <a:endParaRPr lang="ru-RU"/>
        </a:p>
      </dgm:t>
    </dgm:pt>
    <dgm:pt modelId="{8DCFDE58-9014-484B-B9B9-2F290AC6353A}" type="pres">
      <dgm:prSet presAssocID="{521EAAC6-95DF-40EA-91A7-7C9ADEC906DF}" presName="spacerB" presStyleCnt="0"/>
      <dgm:spPr/>
    </dgm:pt>
    <dgm:pt modelId="{64932964-D899-437A-93B3-C1FF22AAAC3F}" type="pres">
      <dgm:prSet presAssocID="{BA824BA1-18CD-4F78-B559-D630894A48D3}" presName="node" presStyleLbl="node1" presStyleIdx="1" presStyleCnt="4" custScaleX="347942" custLinFactNeighborX="-53130" custLinFactNeighborY="-385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6E984D-7F3B-4BE8-8115-0B10362119DE}" type="pres">
      <dgm:prSet presAssocID="{0129F6A6-B8A7-4236-B37C-F18724FD7630}" presName="spacerT" presStyleCnt="0"/>
      <dgm:spPr/>
    </dgm:pt>
    <dgm:pt modelId="{CB5C6AB3-326E-46CB-9776-C77B004A74AE}" type="pres">
      <dgm:prSet presAssocID="{0129F6A6-B8A7-4236-B37C-F18724FD7630}" presName="sibTrans" presStyleLbl="sibTrans2D1" presStyleIdx="1" presStyleCnt="3" custLinFactNeighborX="-76919" custLinFactNeighborY="11254"/>
      <dgm:spPr/>
      <dgm:t>
        <a:bodyPr/>
        <a:lstStyle/>
        <a:p>
          <a:endParaRPr lang="ru-RU"/>
        </a:p>
      </dgm:t>
    </dgm:pt>
    <dgm:pt modelId="{25009306-5319-4DCD-A9D1-8209B2857343}" type="pres">
      <dgm:prSet presAssocID="{0129F6A6-B8A7-4236-B37C-F18724FD7630}" presName="spacerB" presStyleCnt="0"/>
      <dgm:spPr/>
    </dgm:pt>
    <dgm:pt modelId="{CC6B5EF6-4A1E-4F4F-83ED-0EDED21D41EC}" type="pres">
      <dgm:prSet presAssocID="{D25BB20B-E0AA-42B9-90C6-A0822E29BCB6}" presName="node" presStyleLbl="node1" presStyleIdx="2" presStyleCnt="4" custScaleX="347942" custLinFactNeighborX="-59033" custLinFactNeighborY="-760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BDB5CF-4168-4260-9B1D-ABED25859E4B}" type="pres">
      <dgm:prSet presAssocID="{B6E9DEEC-AA1B-4B3A-BED1-164AF66EC0F4}" presName="sibTransLast" presStyleLbl="sibTrans2D1" presStyleIdx="2" presStyleCnt="3" custLinFactNeighborX="37082" custLinFactNeighborY="1691"/>
      <dgm:spPr/>
      <dgm:t>
        <a:bodyPr/>
        <a:lstStyle/>
        <a:p>
          <a:endParaRPr lang="ru-RU"/>
        </a:p>
      </dgm:t>
    </dgm:pt>
    <dgm:pt modelId="{69E0F590-C1C5-4927-90B8-72D504A5F44B}" type="pres">
      <dgm:prSet presAssocID="{B6E9DEEC-AA1B-4B3A-BED1-164AF66EC0F4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CD5DC5F0-E22E-4C47-9A83-796F6EF05265}" type="pres">
      <dgm:prSet presAssocID="{B6E9DEEC-AA1B-4B3A-BED1-164AF66EC0F4}" presName="lastNode" presStyleLbl="node1" presStyleIdx="3" presStyleCnt="4" custScaleX="110657" custScaleY="189385" custLinFactNeighborX="81246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4A5C91-27DA-4C88-A81E-BDEFE5F6F5D4}" type="presOf" srcId="{44BE2605-B267-448A-AEC8-6AA6C360BF5F}" destId="{8B5421D3-EE2A-4C4B-9281-B3AA1F0DC028}" srcOrd="0" destOrd="0" presId="urn:microsoft.com/office/officeart/2005/8/layout/equation2#1"/>
    <dgm:cxn modelId="{1116BFAE-1283-4BDB-A1C0-AEB1BF1317A3}" type="presOf" srcId="{687083ED-BE1E-4917-87FD-D143067A118F}" destId="{CD5DC5F0-E22E-4C47-9A83-796F6EF05265}" srcOrd="0" destOrd="0" presId="urn:microsoft.com/office/officeart/2005/8/layout/equation2#1"/>
    <dgm:cxn modelId="{48A96D82-FE43-489A-A8C6-A14AD1249F7A}" srcId="{B6E9DEEC-AA1B-4B3A-BED1-164AF66EC0F4}" destId="{D25BB20B-E0AA-42B9-90C6-A0822E29BCB6}" srcOrd="2" destOrd="0" parTransId="{41EB244D-9CF3-446D-9223-313A0D95BF3A}" sibTransId="{735EE126-BC08-425C-9C33-EF72240FD596}"/>
    <dgm:cxn modelId="{BCA4C2DA-6935-4A93-B60A-12579F21EB61}" type="presOf" srcId="{B6E9DEEC-AA1B-4B3A-BED1-164AF66EC0F4}" destId="{FC9AB355-B531-405E-B0B2-32C27A291FEA}" srcOrd="0" destOrd="0" presId="urn:microsoft.com/office/officeart/2005/8/layout/equation2#1"/>
    <dgm:cxn modelId="{FE8737F0-F642-48E9-9601-09B343BE3907}" srcId="{B6E9DEEC-AA1B-4B3A-BED1-164AF66EC0F4}" destId="{687083ED-BE1E-4917-87FD-D143067A118F}" srcOrd="3" destOrd="0" parTransId="{D66D2426-5758-4CD9-994F-C20938414506}" sibTransId="{9F60FA03-2F7F-462C-9425-31001E60B0D3}"/>
    <dgm:cxn modelId="{13071E21-4846-4ECE-B921-7A5B5AAF650D}" srcId="{B6E9DEEC-AA1B-4B3A-BED1-164AF66EC0F4}" destId="{44BE2605-B267-448A-AEC8-6AA6C360BF5F}" srcOrd="0" destOrd="0" parTransId="{E8C77166-4B23-4F17-A1D4-C2F3C42FA083}" sibTransId="{521EAAC6-95DF-40EA-91A7-7C9ADEC906DF}"/>
    <dgm:cxn modelId="{E8DB05EF-4B25-4052-8482-1C568709A1CC}" type="presOf" srcId="{521EAAC6-95DF-40EA-91A7-7C9ADEC906DF}" destId="{EE8D6102-0435-4002-8BB0-2272F23AEF8C}" srcOrd="0" destOrd="0" presId="urn:microsoft.com/office/officeart/2005/8/layout/equation2#1"/>
    <dgm:cxn modelId="{A783B11C-7883-4F33-B69B-33A47E96DA6B}" type="presOf" srcId="{BA824BA1-18CD-4F78-B559-D630894A48D3}" destId="{64932964-D899-437A-93B3-C1FF22AAAC3F}" srcOrd="0" destOrd="0" presId="urn:microsoft.com/office/officeart/2005/8/layout/equation2#1"/>
    <dgm:cxn modelId="{1ED9B81A-032E-4780-9B11-9EFF86289E00}" type="presOf" srcId="{735EE126-BC08-425C-9C33-EF72240FD596}" destId="{57BDB5CF-4168-4260-9B1D-ABED25859E4B}" srcOrd="0" destOrd="0" presId="urn:microsoft.com/office/officeart/2005/8/layout/equation2#1"/>
    <dgm:cxn modelId="{80D98E27-11AE-414C-9087-2058327DDB60}" srcId="{B6E9DEEC-AA1B-4B3A-BED1-164AF66EC0F4}" destId="{BA824BA1-18CD-4F78-B559-D630894A48D3}" srcOrd="1" destOrd="0" parTransId="{C3E2995E-28CD-4F1C-A196-9BF30193C6CD}" sibTransId="{0129F6A6-B8A7-4236-B37C-F18724FD7630}"/>
    <dgm:cxn modelId="{36E9B5C9-8EBD-4FCB-BEEF-8623CA6BEEAA}" type="presOf" srcId="{735EE126-BC08-425C-9C33-EF72240FD596}" destId="{69E0F590-C1C5-4927-90B8-72D504A5F44B}" srcOrd="1" destOrd="0" presId="urn:microsoft.com/office/officeart/2005/8/layout/equation2#1"/>
    <dgm:cxn modelId="{04155C2A-97E9-4227-8BF6-E271475921A7}" type="presOf" srcId="{D25BB20B-E0AA-42B9-90C6-A0822E29BCB6}" destId="{CC6B5EF6-4A1E-4F4F-83ED-0EDED21D41EC}" srcOrd="0" destOrd="0" presId="urn:microsoft.com/office/officeart/2005/8/layout/equation2#1"/>
    <dgm:cxn modelId="{6343F541-635F-4DDC-8FD8-BBED6F34E200}" type="presOf" srcId="{0129F6A6-B8A7-4236-B37C-F18724FD7630}" destId="{CB5C6AB3-326E-46CB-9776-C77B004A74AE}" srcOrd="0" destOrd="0" presId="urn:microsoft.com/office/officeart/2005/8/layout/equation2#1"/>
    <dgm:cxn modelId="{11A355E0-454F-4ACC-B9BA-57AE100A3B07}" type="presParOf" srcId="{FC9AB355-B531-405E-B0B2-32C27A291FEA}" destId="{FE2ED65B-42F6-4934-9241-DEB8FE407EA2}" srcOrd="0" destOrd="0" presId="urn:microsoft.com/office/officeart/2005/8/layout/equation2#1"/>
    <dgm:cxn modelId="{C0985857-F7C0-490E-96EB-570880CD7EFA}" type="presParOf" srcId="{FE2ED65B-42F6-4934-9241-DEB8FE407EA2}" destId="{8B5421D3-EE2A-4C4B-9281-B3AA1F0DC028}" srcOrd="0" destOrd="0" presId="urn:microsoft.com/office/officeart/2005/8/layout/equation2#1"/>
    <dgm:cxn modelId="{98B49D3F-6B7D-4611-8CED-816A3B865D9C}" type="presParOf" srcId="{FE2ED65B-42F6-4934-9241-DEB8FE407EA2}" destId="{3B0C8CF5-F1F1-43CF-B350-7B70935BE890}" srcOrd="1" destOrd="0" presId="urn:microsoft.com/office/officeart/2005/8/layout/equation2#1"/>
    <dgm:cxn modelId="{04B5ADA4-FEDD-4100-9CDA-67DCA1A1FC8B}" type="presParOf" srcId="{FE2ED65B-42F6-4934-9241-DEB8FE407EA2}" destId="{EE8D6102-0435-4002-8BB0-2272F23AEF8C}" srcOrd="2" destOrd="0" presId="urn:microsoft.com/office/officeart/2005/8/layout/equation2#1"/>
    <dgm:cxn modelId="{558F7529-406E-4D60-80F4-1EAE41D8C3AD}" type="presParOf" srcId="{FE2ED65B-42F6-4934-9241-DEB8FE407EA2}" destId="{8DCFDE58-9014-484B-B9B9-2F290AC6353A}" srcOrd="3" destOrd="0" presId="urn:microsoft.com/office/officeart/2005/8/layout/equation2#1"/>
    <dgm:cxn modelId="{A4507269-505B-410C-8435-C8CF59506FBE}" type="presParOf" srcId="{FE2ED65B-42F6-4934-9241-DEB8FE407EA2}" destId="{64932964-D899-437A-93B3-C1FF22AAAC3F}" srcOrd="4" destOrd="0" presId="urn:microsoft.com/office/officeart/2005/8/layout/equation2#1"/>
    <dgm:cxn modelId="{D3A20065-4220-486A-8981-47007AC663F3}" type="presParOf" srcId="{FE2ED65B-42F6-4934-9241-DEB8FE407EA2}" destId="{6D6E984D-7F3B-4BE8-8115-0B10362119DE}" srcOrd="5" destOrd="0" presId="urn:microsoft.com/office/officeart/2005/8/layout/equation2#1"/>
    <dgm:cxn modelId="{231389F3-7E91-407D-8F0C-06FC4DC8FBD5}" type="presParOf" srcId="{FE2ED65B-42F6-4934-9241-DEB8FE407EA2}" destId="{CB5C6AB3-326E-46CB-9776-C77B004A74AE}" srcOrd="6" destOrd="0" presId="urn:microsoft.com/office/officeart/2005/8/layout/equation2#1"/>
    <dgm:cxn modelId="{1FF22E00-DAE7-4CA2-9770-6AAB064F20A1}" type="presParOf" srcId="{FE2ED65B-42F6-4934-9241-DEB8FE407EA2}" destId="{25009306-5319-4DCD-A9D1-8209B2857343}" srcOrd="7" destOrd="0" presId="urn:microsoft.com/office/officeart/2005/8/layout/equation2#1"/>
    <dgm:cxn modelId="{792DDE38-62B1-4351-8AF7-8FF12B067ED4}" type="presParOf" srcId="{FE2ED65B-42F6-4934-9241-DEB8FE407EA2}" destId="{CC6B5EF6-4A1E-4F4F-83ED-0EDED21D41EC}" srcOrd="8" destOrd="0" presId="urn:microsoft.com/office/officeart/2005/8/layout/equation2#1"/>
    <dgm:cxn modelId="{505EB18C-F171-42EA-BB7D-65EF837363E8}" type="presParOf" srcId="{FC9AB355-B531-405E-B0B2-32C27A291FEA}" destId="{57BDB5CF-4168-4260-9B1D-ABED25859E4B}" srcOrd="1" destOrd="0" presId="urn:microsoft.com/office/officeart/2005/8/layout/equation2#1"/>
    <dgm:cxn modelId="{CD9167AD-718B-4436-94DE-DB2BA505E37E}" type="presParOf" srcId="{57BDB5CF-4168-4260-9B1D-ABED25859E4B}" destId="{69E0F590-C1C5-4927-90B8-72D504A5F44B}" srcOrd="0" destOrd="0" presId="urn:microsoft.com/office/officeart/2005/8/layout/equation2#1"/>
    <dgm:cxn modelId="{019704F2-4509-47FE-B859-4D7FFD0DFB8E}" type="presParOf" srcId="{FC9AB355-B531-405E-B0B2-32C27A291FEA}" destId="{CD5DC5F0-E22E-4C47-9A83-796F6EF05265}" srcOrd="2" destOrd="0" presId="urn:microsoft.com/office/officeart/2005/8/layout/equation2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F5EDE0A-751D-49AA-A2E9-7270EB914D08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E59D0D19-C276-4BE0-8DEE-247FE913251A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bg1"/>
              </a:solidFill>
            </a:rPr>
            <a:t>Социальная нормативная ориентация</a:t>
          </a:r>
          <a:endParaRPr lang="ru-RU" dirty="0">
            <a:solidFill>
              <a:schemeClr val="bg1"/>
            </a:solidFill>
          </a:endParaRPr>
        </a:p>
      </dgm:t>
    </dgm:pt>
    <dgm:pt modelId="{B5A14A0D-AF9A-4DEF-B51E-604AE0480AE1}" type="parTrans" cxnId="{0773E64B-7570-4202-A758-EAAE54BCC14C}">
      <dgm:prSet/>
      <dgm:spPr/>
      <dgm:t>
        <a:bodyPr/>
        <a:lstStyle/>
        <a:p>
          <a:endParaRPr lang="ru-RU"/>
        </a:p>
      </dgm:t>
    </dgm:pt>
    <dgm:pt modelId="{3D1F2B7E-9572-4FA9-A666-D682341F1515}" type="sibTrans" cxnId="{0773E64B-7570-4202-A758-EAAE54BCC14C}">
      <dgm:prSet/>
      <dgm:spPr/>
      <dgm:t>
        <a:bodyPr/>
        <a:lstStyle/>
        <a:p>
          <a:endParaRPr lang="ru-RU"/>
        </a:p>
      </dgm:t>
    </dgm:pt>
    <dgm:pt modelId="{99B6C85A-CDB7-4D7D-BCF7-299A1584E642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bg1"/>
              </a:solidFill>
            </a:rPr>
            <a:t>Индивидуальная нормативная ориентация</a:t>
          </a:r>
          <a:endParaRPr lang="ru-RU" dirty="0">
            <a:solidFill>
              <a:schemeClr val="bg1"/>
            </a:solidFill>
          </a:endParaRPr>
        </a:p>
      </dgm:t>
    </dgm:pt>
    <dgm:pt modelId="{55021E1B-9C57-4111-8418-DFACEE0A7028}" type="parTrans" cxnId="{53DA742C-1A98-44CE-9A90-55224430AC78}">
      <dgm:prSet/>
      <dgm:spPr/>
      <dgm:t>
        <a:bodyPr/>
        <a:lstStyle/>
        <a:p>
          <a:endParaRPr lang="ru-RU"/>
        </a:p>
      </dgm:t>
    </dgm:pt>
    <dgm:pt modelId="{0A397406-5E67-4C50-97F0-07A6D94AB75A}" type="sibTrans" cxnId="{53DA742C-1A98-44CE-9A90-55224430AC78}">
      <dgm:prSet/>
      <dgm:spPr/>
      <dgm:t>
        <a:bodyPr/>
        <a:lstStyle/>
        <a:p>
          <a:endParaRPr lang="ru-RU"/>
        </a:p>
      </dgm:t>
    </dgm:pt>
    <dgm:pt modelId="{E5D15A10-ACAE-4E0A-B494-EF9BEA0CCC0F}" type="pres">
      <dgm:prSet presAssocID="{EF5EDE0A-751D-49AA-A2E9-7270EB914D0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E39463-1FA2-4E7A-92EB-9A2CD004A8F1}" type="pres">
      <dgm:prSet presAssocID="{E59D0D19-C276-4BE0-8DEE-247FE913251A}" presName="parentLin" presStyleCnt="0"/>
      <dgm:spPr/>
    </dgm:pt>
    <dgm:pt modelId="{346FC037-DB2A-431D-BDCB-6F6B77EB111E}" type="pres">
      <dgm:prSet presAssocID="{E59D0D19-C276-4BE0-8DEE-247FE913251A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83BC93CE-6366-4CCE-8D0F-D58290E08306}" type="pres">
      <dgm:prSet presAssocID="{E59D0D19-C276-4BE0-8DEE-247FE913251A}" presName="parentText" presStyleLbl="node1" presStyleIdx="0" presStyleCnt="2" custLinFactX="7143" custLinFactNeighborX="100000" custLinFactNeighborY="860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2D61A5-AE18-42C6-85B0-DD2D5C3B09DF}" type="pres">
      <dgm:prSet presAssocID="{E59D0D19-C276-4BE0-8DEE-247FE913251A}" presName="negativeSpace" presStyleCnt="0"/>
      <dgm:spPr/>
    </dgm:pt>
    <dgm:pt modelId="{8CDCD8D7-BFDC-412D-A9D0-30F60A1660AD}" type="pres">
      <dgm:prSet presAssocID="{E59D0D19-C276-4BE0-8DEE-247FE913251A}" presName="childText" presStyleLbl="conFgAcc1" presStyleIdx="0" presStyleCnt="2" custLinFactY="26676" custLinFactNeighborY="100000">
        <dgm:presLayoutVars>
          <dgm:bulletEnabled val="1"/>
        </dgm:presLayoutVars>
      </dgm:prSet>
      <dgm:spPr/>
    </dgm:pt>
    <dgm:pt modelId="{852A6EF9-141F-4829-8334-383A95D8E89F}" type="pres">
      <dgm:prSet presAssocID="{3D1F2B7E-9572-4FA9-A666-D682341F1515}" presName="spaceBetweenRectangles" presStyleCnt="0"/>
      <dgm:spPr/>
    </dgm:pt>
    <dgm:pt modelId="{C76CA80D-C47F-465D-88B3-01102DB32FB7}" type="pres">
      <dgm:prSet presAssocID="{99B6C85A-CDB7-4D7D-BCF7-299A1584E642}" presName="parentLin" presStyleCnt="0"/>
      <dgm:spPr/>
    </dgm:pt>
    <dgm:pt modelId="{D3B1347C-5C6E-4F84-A5CA-3D97CD807ABE}" type="pres">
      <dgm:prSet presAssocID="{99B6C85A-CDB7-4D7D-BCF7-299A1584E642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81FFBBC6-5141-4780-9B54-C1D2714B61D7}" type="pres">
      <dgm:prSet presAssocID="{99B6C85A-CDB7-4D7D-BCF7-299A1584E642}" presName="parentText" presStyleLbl="node1" presStyleIdx="1" presStyleCnt="2" custLinFactX="7143" custLinFactNeighborX="100000" custLinFactNeighborY="761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A31805-684C-4D6D-857B-2B8089097080}" type="pres">
      <dgm:prSet presAssocID="{99B6C85A-CDB7-4D7D-BCF7-299A1584E642}" presName="negativeSpace" presStyleCnt="0"/>
      <dgm:spPr/>
    </dgm:pt>
    <dgm:pt modelId="{10C9BF79-412B-4EC9-B40F-28A12700F3E7}" type="pres">
      <dgm:prSet presAssocID="{99B6C85A-CDB7-4D7D-BCF7-299A1584E642}" presName="childText" presStyleLbl="conFgAcc1" presStyleIdx="1" presStyleCnt="2" custLinFactNeighborY="70031">
        <dgm:presLayoutVars>
          <dgm:bulletEnabled val="1"/>
        </dgm:presLayoutVars>
      </dgm:prSet>
      <dgm:spPr/>
    </dgm:pt>
  </dgm:ptLst>
  <dgm:cxnLst>
    <dgm:cxn modelId="{5AB01396-5468-40D6-9D3F-C1669D6A722A}" type="presOf" srcId="{EF5EDE0A-751D-49AA-A2E9-7270EB914D08}" destId="{E5D15A10-ACAE-4E0A-B494-EF9BEA0CCC0F}" srcOrd="0" destOrd="0" presId="urn:microsoft.com/office/officeart/2005/8/layout/list1"/>
    <dgm:cxn modelId="{0773E64B-7570-4202-A758-EAAE54BCC14C}" srcId="{EF5EDE0A-751D-49AA-A2E9-7270EB914D08}" destId="{E59D0D19-C276-4BE0-8DEE-247FE913251A}" srcOrd="0" destOrd="0" parTransId="{B5A14A0D-AF9A-4DEF-B51E-604AE0480AE1}" sibTransId="{3D1F2B7E-9572-4FA9-A666-D682341F1515}"/>
    <dgm:cxn modelId="{AD3AC86E-3CE5-49E4-B7AD-A25905D93CB5}" type="presOf" srcId="{99B6C85A-CDB7-4D7D-BCF7-299A1584E642}" destId="{81FFBBC6-5141-4780-9B54-C1D2714B61D7}" srcOrd="1" destOrd="0" presId="urn:microsoft.com/office/officeart/2005/8/layout/list1"/>
    <dgm:cxn modelId="{53DA742C-1A98-44CE-9A90-55224430AC78}" srcId="{EF5EDE0A-751D-49AA-A2E9-7270EB914D08}" destId="{99B6C85A-CDB7-4D7D-BCF7-299A1584E642}" srcOrd="1" destOrd="0" parTransId="{55021E1B-9C57-4111-8418-DFACEE0A7028}" sibTransId="{0A397406-5E67-4C50-97F0-07A6D94AB75A}"/>
    <dgm:cxn modelId="{83C3FA68-CCED-4969-BEAD-42E3EE2D1DF7}" type="presOf" srcId="{99B6C85A-CDB7-4D7D-BCF7-299A1584E642}" destId="{D3B1347C-5C6E-4F84-A5CA-3D97CD807ABE}" srcOrd="0" destOrd="0" presId="urn:microsoft.com/office/officeart/2005/8/layout/list1"/>
    <dgm:cxn modelId="{FB68FFF0-B365-4DC7-814E-C660D213B8D2}" type="presOf" srcId="{E59D0D19-C276-4BE0-8DEE-247FE913251A}" destId="{346FC037-DB2A-431D-BDCB-6F6B77EB111E}" srcOrd="0" destOrd="0" presId="urn:microsoft.com/office/officeart/2005/8/layout/list1"/>
    <dgm:cxn modelId="{16B3FE56-48AA-42E6-842A-88800B679DE9}" type="presOf" srcId="{E59D0D19-C276-4BE0-8DEE-247FE913251A}" destId="{83BC93CE-6366-4CCE-8D0F-D58290E08306}" srcOrd="1" destOrd="0" presId="urn:microsoft.com/office/officeart/2005/8/layout/list1"/>
    <dgm:cxn modelId="{54425F07-3118-4AC0-9515-58EA56779762}" type="presParOf" srcId="{E5D15A10-ACAE-4E0A-B494-EF9BEA0CCC0F}" destId="{A6E39463-1FA2-4E7A-92EB-9A2CD004A8F1}" srcOrd="0" destOrd="0" presId="urn:microsoft.com/office/officeart/2005/8/layout/list1"/>
    <dgm:cxn modelId="{9CDCCAE7-3778-4458-B6D2-0FF96C735145}" type="presParOf" srcId="{A6E39463-1FA2-4E7A-92EB-9A2CD004A8F1}" destId="{346FC037-DB2A-431D-BDCB-6F6B77EB111E}" srcOrd="0" destOrd="0" presId="urn:microsoft.com/office/officeart/2005/8/layout/list1"/>
    <dgm:cxn modelId="{2A8BBD28-BA9E-4F3B-AC1F-1CD1F510F37D}" type="presParOf" srcId="{A6E39463-1FA2-4E7A-92EB-9A2CD004A8F1}" destId="{83BC93CE-6366-4CCE-8D0F-D58290E08306}" srcOrd="1" destOrd="0" presId="urn:microsoft.com/office/officeart/2005/8/layout/list1"/>
    <dgm:cxn modelId="{7B662B80-D7D6-4844-9B26-28709C569B78}" type="presParOf" srcId="{E5D15A10-ACAE-4E0A-B494-EF9BEA0CCC0F}" destId="{012D61A5-AE18-42C6-85B0-DD2D5C3B09DF}" srcOrd="1" destOrd="0" presId="urn:microsoft.com/office/officeart/2005/8/layout/list1"/>
    <dgm:cxn modelId="{54C695E2-30F8-486A-9F99-DB7D1BE9F3CE}" type="presParOf" srcId="{E5D15A10-ACAE-4E0A-B494-EF9BEA0CCC0F}" destId="{8CDCD8D7-BFDC-412D-A9D0-30F60A1660AD}" srcOrd="2" destOrd="0" presId="urn:microsoft.com/office/officeart/2005/8/layout/list1"/>
    <dgm:cxn modelId="{FA730F8A-8C92-41F4-9EF2-084B9FF6E890}" type="presParOf" srcId="{E5D15A10-ACAE-4E0A-B494-EF9BEA0CCC0F}" destId="{852A6EF9-141F-4829-8334-383A95D8E89F}" srcOrd="3" destOrd="0" presId="urn:microsoft.com/office/officeart/2005/8/layout/list1"/>
    <dgm:cxn modelId="{D53F5426-7545-4BAA-B543-166A0335C866}" type="presParOf" srcId="{E5D15A10-ACAE-4E0A-B494-EF9BEA0CCC0F}" destId="{C76CA80D-C47F-465D-88B3-01102DB32FB7}" srcOrd="4" destOrd="0" presId="urn:microsoft.com/office/officeart/2005/8/layout/list1"/>
    <dgm:cxn modelId="{EFC525A3-043B-48A1-940E-E67469E012E3}" type="presParOf" srcId="{C76CA80D-C47F-465D-88B3-01102DB32FB7}" destId="{D3B1347C-5C6E-4F84-A5CA-3D97CD807ABE}" srcOrd="0" destOrd="0" presId="urn:microsoft.com/office/officeart/2005/8/layout/list1"/>
    <dgm:cxn modelId="{5235EB2A-1744-4FB9-B8EA-9C5D546B028C}" type="presParOf" srcId="{C76CA80D-C47F-465D-88B3-01102DB32FB7}" destId="{81FFBBC6-5141-4780-9B54-C1D2714B61D7}" srcOrd="1" destOrd="0" presId="urn:microsoft.com/office/officeart/2005/8/layout/list1"/>
    <dgm:cxn modelId="{9D3CE4F9-B654-4559-895C-BB5B4AC6E602}" type="presParOf" srcId="{E5D15A10-ACAE-4E0A-B494-EF9BEA0CCC0F}" destId="{C7A31805-684C-4D6D-857B-2B8089097080}" srcOrd="5" destOrd="0" presId="urn:microsoft.com/office/officeart/2005/8/layout/list1"/>
    <dgm:cxn modelId="{E96E684A-4D1E-42A1-B7C8-9F3872978FB8}" type="presParOf" srcId="{E5D15A10-ACAE-4E0A-B494-EF9BEA0CCC0F}" destId="{10C9BF79-412B-4EC9-B40F-28A12700F3E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F7BE759-9D42-455A-8D87-A019DEACCF0D}" type="doc">
      <dgm:prSet loTypeId="urn:microsoft.com/office/officeart/2005/8/layout/process4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B69384C4-7C68-4CDC-86F9-709EF7477F6F}">
      <dgm:prSet custT="1"/>
      <dgm:spPr/>
      <dgm:t>
        <a:bodyPr/>
        <a:lstStyle/>
        <a:p>
          <a:r>
            <a:rPr lang="ru-RU" sz="3400" dirty="0" smtClean="0">
              <a:solidFill>
                <a:schemeClr val="bg1"/>
              </a:solidFill>
            </a:rPr>
            <a:t>Постоянное получение обучающимся  одних и тех же положительных либо отрицательных отметок воспринимается </a:t>
          </a:r>
        </a:p>
        <a:p>
          <a:r>
            <a:rPr lang="ru-RU" sz="3400" dirty="0" smtClean="0">
              <a:solidFill>
                <a:schemeClr val="bg1"/>
              </a:solidFill>
            </a:rPr>
            <a:t>с меньшими эмоциональными переживаниями</a:t>
          </a:r>
          <a:endParaRPr lang="ru-RU" sz="3400" dirty="0">
            <a:solidFill>
              <a:schemeClr val="bg1"/>
            </a:solidFill>
          </a:endParaRPr>
        </a:p>
      </dgm:t>
    </dgm:pt>
    <dgm:pt modelId="{C6A6E4BC-5374-450B-AFA2-D00256D30370}" type="parTrans" cxnId="{E93437B4-5AB6-4BC0-A33F-3C7F85E709AB}">
      <dgm:prSet/>
      <dgm:spPr/>
      <dgm:t>
        <a:bodyPr/>
        <a:lstStyle/>
        <a:p>
          <a:endParaRPr lang="ru-RU"/>
        </a:p>
      </dgm:t>
    </dgm:pt>
    <dgm:pt modelId="{2C0FA3AF-CFE2-4F35-992C-AB4CD27B2623}" type="sibTrans" cxnId="{E93437B4-5AB6-4BC0-A33F-3C7F85E709AB}">
      <dgm:prSet/>
      <dgm:spPr/>
      <dgm:t>
        <a:bodyPr/>
        <a:lstStyle/>
        <a:p>
          <a:endParaRPr lang="ru-RU"/>
        </a:p>
      </dgm:t>
    </dgm:pt>
    <dgm:pt modelId="{DEC5E33B-F264-419F-A885-A71A6B1AE795}">
      <dgm:prSet custT="1"/>
      <dgm:spPr/>
      <dgm:t>
        <a:bodyPr/>
        <a:lstStyle/>
        <a:p>
          <a:r>
            <a:rPr lang="ru-RU" sz="3600" dirty="0" smtClean="0">
              <a:solidFill>
                <a:schemeClr val="bg1"/>
              </a:solidFill>
            </a:rPr>
            <a:t>В результате утрачивается мотивирующее действие оценки.</a:t>
          </a:r>
          <a:endParaRPr lang="ru-RU" sz="3600" dirty="0">
            <a:solidFill>
              <a:schemeClr val="bg1"/>
            </a:solidFill>
          </a:endParaRPr>
        </a:p>
      </dgm:t>
    </dgm:pt>
    <dgm:pt modelId="{1DED7DEE-D085-4B6C-835A-D8D3B302686A}" type="parTrans" cxnId="{38755E4C-4EC3-4009-8766-676E6CC27AC7}">
      <dgm:prSet/>
      <dgm:spPr/>
      <dgm:t>
        <a:bodyPr/>
        <a:lstStyle/>
        <a:p>
          <a:endParaRPr lang="ru-RU"/>
        </a:p>
      </dgm:t>
    </dgm:pt>
    <dgm:pt modelId="{16883EEB-B6FA-450E-9344-AE92B94EB1DD}" type="sibTrans" cxnId="{38755E4C-4EC3-4009-8766-676E6CC27AC7}">
      <dgm:prSet/>
      <dgm:spPr/>
      <dgm:t>
        <a:bodyPr/>
        <a:lstStyle/>
        <a:p>
          <a:endParaRPr lang="ru-RU"/>
        </a:p>
      </dgm:t>
    </dgm:pt>
    <dgm:pt modelId="{39DCAB06-0D3B-4DEC-931A-961CB85A5068}" type="pres">
      <dgm:prSet presAssocID="{FF7BE759-9D42-455A-8D87-A019DEACCF0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F2E851-A723-4CEC-96A9-B005CC9A8587}" type="pres">
      <dgm:prSet presAssocID="{DEC5E33B-F264-419F-A885-A71A6B1AE795}" presName="boxAndChildren" presStyleCnt="0"/>
      <dgm:spPr/>
    </dgm:pt>
    <dgm:pt modelId="{7AE55E60-9B67-4A50-ADB6-52F3179CEAAE}" type="pres">
      <dgm:prSet presAssocID="{DEC5E33B-F264-419F-A885-A71A6B1AE795}" presName="parentTextBox" presStyleLbl="node1" presStyleIdx="0" presStyleCnt="2"/>
      <dgm:spPr/>
      <dgm:t>
        <a:bodyPr/>
        <a:lstStyle/>
        <a:p>
          <a:endParaRPr lang="ru-RU"/>
        </a:p>
      </dgm:t>
    </dgm:pt>
    <dgm:pt modelId="{4864068D-C764-4F15-B958-92947CC6EA52}" type="pres">
      <dgm:prSet presAssocID="{2C0FA3AF-CFE2-4F35-992C-AB4CD27B2623}" presName="sp" presStyleCnt="0"/>
      <dgm:spPr/>
    </dgm:pt>
    <dgm:pt modelId="{DEFF4521-70D5-4562-BA57-E111081909DA}" type="pres">
      <dgm:prSet presAssocID="{B69384C4-7C68-4CDC-86F9-709EF7477F6F}" presName="arrowAndChildren" presStyleCnt="0"/>
      <dgm:spPr/>
    </dgm:pt>
    <dgm:pt modelId="{80D5B0D9-AA7C-40F5-A1CC-46E439268559}" type="pres">
      <dgm:prSet presAssocID="{B69384C4-7C68-4CDC-86F9-709EF7477F6F}" presName="parentTextArrow" presStyleLbl="node1" presStyleIdx="1" presStyleCnt="2" custScaleY="170282" custLinFactNeighborX="2164" custLinFactNeighborY="-1886"/>
      <dgm:spPr/>
      <dgm:t>
        <a:bodyPr/>
        <a:lstStyle/>
        <a:p>
          <a:endParaRPr lang="ru-RU"/>
        </a:p>
      </dgm:t>
    </dgm:pt>
  </dgm:ptLst>
  <dgm:cxnLst>
    <dgm:cxn modelId="{38755E4C-4EC3-4009-8766-676E6CC27AC7}" srcId="{FF7BE759-9D42-455A-8D87-A019DEACCF0D}" destId="{DEC5E33B-F264-419F-A885-A71A6B1AE795}" srcOrd="1" destOrd="0" parTransId="{1DED7DEE-D085-4B6C-835A-D8D3B302686A}" sibTransId="{16883EEB-B6FA-450E-9344-AE92B94EB1DD}"/>
    <dgm:cxn modelId="{B31870EB-1BA7-48EA-A21C-95ED367EC07B}" type="presOf" srcId="{B69384C4-7C68-4CDC-86F9-709EF7477F6F}" destId="{80D5B0D9-AA7C-40F5-A1CC-46E439268559}" srcOrd="0" destOrd="0" presId="urn:microsoft.com/office/officeart/2005/8/layout/process4"/>
    <dgm:cxn modelId="{47D1F30B-0CA1-4817-86EE-FD63D295DC13}" type="presOf" srcId="{FF7BE759-9D42-455A-8D87-A019DEACCF0D}" destId="{39DCAB06-0D3B-4DEC-931A-961CB85A5068}" srcOrd="0" destOrd="0" presId="urn:microsoft.com/office/officeart/2005/8/layout/process4"/>
    <dgm:cxn modelId="{E93437B4-5AB6-4BC0-A33F-3C7F85E709AB}" srcId="{FF7BE759-9D42-455A-8D87-A019DEACCF0D}" destId="{B69384C4-7C68-4CDC-86F9-709EF7477F6F}" srcOrd="0" destOrd="0" parTransId="{C6A6E4BC-5374-450B-AFA2-D00256D30370}" sibTransId="{2C0FA3AF-CFE2-4F35-992C-AB4CD27B2623}"/>
    <dgm:cxn modelId="{74A99E58-467D-44F0-8DAF-7DE9B44677E6}" type="presOf" srcId="{DEC5E33B-F264-419F-A885-A71A6B1AE795}" destId="{7AE55E60-9B67-4A50-ADB6-52F3179CEAAE}" srcOrd="0" destOrd="0" presId="urn:microsoft.com/office/officeart/2005/8/layout/process4"/>
    <dgm:cxn modelId="{68FDDA1D-EEF3-4C36-A901-2E8506FA98E5}" type="presParOf" srcId="{39DCAB06-0D3B-4DEC-931A-961CB85A5068}" destId="{15F2E851-A723-4CEC-96A9-B005CC9A8587}" srcOrd="0" destOrd="0" presId="urn:microsoft.com/office/officeart/2005/8/layout/process4"/>
    <dgm:cxn modelId="{E9027119-FE0C-4356-B3BB-86CA5BCFA021}" type="presParOf" srcId="{15F2E851-A723-4CEC-96A9-B005CC9A8587}" destId="{7AE55E60-9B67-4A50-ADB6-52F3179CEAAE}" srcOrd="0" destOrd="0" presId="urn:microsoft.com/office/officeart/2005/8/layout/process4"/>
    <dgm:cxn modelId="{2C8FC1A3-538C-48CB-915D-83E5C678F3F0}" type="presParOf" srcId="{39DCAB06-0D3B-4DEC-931A-961CB85A5068}" destId="{4864068D-C764-4F15-B958-92947CC6EA52}" srcOrd="1" destOrd="0" presId="urn:microsoft.com/office/officeart/2005/8/layout/process4"/>
    <dgm:cxn modelId="{DC05BF43-4434-443F-A42B-6B36B4395564}" type="presParOf" srcId="{39DCAB06-0D3B-4DEC-931A-961CB85A5068}" destId="{DEFF4521-70D5-4562-BA57-E111081909DA}" srcOrd="2" destOrd="0" presId="urn:microsoft.com/office/officeart/2005/8/layout/process4"/>
    <dgm:cxn modelId="{56156411-63B0-46AB-BC9D-7CEB8D690A26}" type="presParOf" srcId="{DEFF4521-70D5-4562-BA57-E111081909DA}" destId="{80D5B0D9-AA7C-40F5-A1CC-46E43926855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7FD5FD-26A1-4C89-84B4-6205132CDB8A}">
      <dsp:nvSpPr>
        <dsp:cNvPr id="0" name=""/>
        <dsp:cNvSpPr/>
      </dsp:nvSpPr>
      <dsp:spPr>
        <a:xfrm>
          <a:off x="0" y="8593"/>
          <a:ext cx="8715436" cy="1257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Это постоянный процесс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61396" y="69989"/>
        <a:ext cx="8592644" cy="1134908"/>
      </dsp:txXfrm>
    </dsp:sp>
    <dsp:sp modelId="{C9A58ED0-D91F-4F3A-A4E9-CA630A6F1562}">
      <dsp:nvSpPr>
        <dsp:cNvPr id="0" name=""/>
        <dsp:cNvSpPr/>
      </dsp:nvSpPr>
      <dsp:spPr>
        <a:xfrm>
          <a:off x="0" y="1332534"/>
          <a:ext cx="8715436" cy="1257700"/>
        </a:xfrm>
        <a:prstGeom prst="roundRect">
          <a:avLst/>
        </a:prstGeom>
        <a:solidFill>
          <a:schemeClr val="accent2">
            <a:hueOff val="-5402520"/>
            <a:satOff val="11111"/>
            <a:lumOff val="-85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Это оценивание с помощью отметки результатов деятельности ученика и процесс их формирования</a:t>
          </a:r>
          <a:r>
            <a:rPr lang="ru-RU" sz="2400" kern="1200" dirty="0" smtClean="0"/>
            <a:t>.</a:t>
          </a:r>
          <a:endParaRPr lang="ru-RU" sz="2400" kern="1200" dirty="0"/>
        </a:p>
      </dsp:txBody>
      <dsp:txXfrm>
        <a:off x="61396" y="1393930"/>
        <a:ext cx="8592644" cy="1134908"/>
      </dsp:txXfrm>
    </dsp:sp>
    <dsp:sp modelId="{3809C8A3-7F56-4C6B-916B-0365289BDB7B}">
      <dsp:nvSpPr>
        <dsp:cNvPr id="0" name=""/>
        <dsp:cNvSpPr/>
      </dsp:nvSpPr>
      <dsp:spPr>
        <a:xfrm>
          <a:off x="0" y="2656475"/>
          <a:ext cx="8715436" cy="1257700"/>
        </a:xfrm>
        <a:prstGeom prst="roundRect">
          <a:avLst/>
        </a:prstGeom>
        <a:solidFill>
          <a:schemeClr val="accent2">
            <a:hueOff val="-10805041"/>
            <a:satOff val="22223"/>
            <a:lumOff val="-169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</a:rPr>
            <a:t>Это включение учащихся в контрольно-оценочную деятельность (самооценка и взаимооценка)</a:t>
          </a:r>
          <a:endParaRPr lang="ru-RU" sz="2400" b="0" kern="1200" dirty="0">
            <a:solidFill>
              <a:schemeClr val="tx1"/>
            </a:solidFill>
          </a:endParaRPr>
        </a:p>
      </dsp:txBody>
      <dsp:txXfrm>
        <a:off x="61396" y="2717871"/>
        <a:ext cx="8592644" cy="1134908"/>
      </dsp:txXfrm>
    </dsp:sp>
    <dsp:sp modelId="{42E29654-7E78-49E8-862A-8F6D5F705E49}">
      <dsp:nvSpPr>
        <dsp:cNvPr id="0" name=""/>
        <dsp:cNvSpPr/>
      </dsp:nvSpPr>
      <dsp:spPr>
        <a:xfrm>
          <a:off x="0" y="3980415"/>
          <a:ext cx="8715436" cy="1257700"/>
        </a:xfrm>
        <a:prstGeom prst="roundRect">
          <a:avLst/>
        </a:prstGeom>
        <a:solidFill>
          <a:schemeClr val="accent2">
            <a:hueOff val="-16207560"/>
            <a:satOff val="33334"/>
            <a:lumOff val="-254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0" kern="1200" dirty="0" smtClean="0">
              <a:solidFill>
                <a:schemeClr val="tx1"/>
              </a:solidFill>
            </a:rPr>
            <a:t>Это реализация принципа распределения ответственности между различными участниками образовательных отношений</a:t>
          </a:r>
          <a:endParaRPr lang="ru-RU" sz="2300" b="0" kern="1200" dirty="0">
            <a:solidFill>
              <a:schemeClr val="tx1"/>
            </a:solidFill>
          </a:endParaRPr>
        </a:p>
      </dsp:txBody>
      <dsp:txXfrm>
        <a:off x="61396" y="4041811"/>
        <a:ext cx="8592644" cy="11349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1000F1-93B4-4C3C-923A-5F51444E863F}">
      <dsp:nvSpPr>
        <dsp:cNvPr id="0" name=""/>
        <dsp:cNvSpPr/>
      </dsp:nvSpPr>
      <dsp:spPr>
        <a:xfrm>
          <a:off x="0" y="0"/>
          <a:ext cx="8715436" cy="1350178"/>
        </a:xfrm>
        <a:prstGeom prst="rect">
          <a:avLst/>
        </a:prstGeom>
        <a:solidFill>
          <a:srgbClr val="92D050"/>
        </a:solidFill>
        <a:ln w="19050" cap="flat" cmpd="sng" algn="ctr">
          <a:noFill/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0" kern="120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entury" panose="02040604050505020304" pitchFamily="18" charset="0"/>
            </a:rPr>
            <a:t>по срокам проведения</a:t>
          </a:r>
          <a:endParaRPr lang="ru-RU" sz="4800" b="0" kern="1200" dirty="0">
            <a:ln>
              <a:solidFill>
                <a:schemeClr val="tx1"/>
              </a:solidFill>
            </a:ln>
            <a:solidFill>
              <a:schemeClr val="tx1"/>
            </a:solidFill>
            <a:latin typeface="Century" panose="02040604050505020304" pitchFamily="18" charset="0"/>
          </a:endParaRPr>
        </a:p>
      </dsp:txBody>
      <dsp:txXfrm>
        <a:off x="0" y="0"/>
        <a:ext cx="8715436" cy="1350178"/>
      </dsp:txXfrm>
    </dsp:sp>
    <dsp:sp modelId="{B80671D1-9A1E-4C4D-928F-49326677CCA5}">
      <dsp:nvSpPr>
        <dsp:cNvPr id="0" name=""/>
        <dsp:cNvSpPr/>
      </dsp:nvSpPr>
      <dsp:spPr>
        <a:xfrm>
          <a:off x="4255" y="1350178"/>
          <a:ext cx="2902308" cy="283537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</a:rPr>
            <a:t>Стартовая диагностика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</a:rPr>
            <a:t>(на входе в 1 класс)</a:t>
          </a:r>
          <a:endParaRPr lang="ru-RU" sz="2500" kern="1200" dirty="0">
            <a:solidFill>
              <a:schemeClr val="tx1"/>
            </a:solidFill>
          </a:endParaRPr>
        </a:p>
      </dsp:txBody>
      <dsp:txXfrm>
        <a:off x="4255" y="1350178"/>
        <a:ext cx="2902308" cy="2835374"/>
      </dsp:txXfrm>
    </dsp:sp>
    <dsp:sp modelId="{125AA0E8-1D03-4EF9-8A03-DAD63EE6EBC7}">
      <dsp:nvSpPr>
        <dsp:cNvPr id="0" name=""/>
        <dsp:cNvSpPr/>
      </dsp:nvSpPr>
      <dsp:spPr>
        <a:xfrm>
          <a:off x="2906563" y="1350178"/>
          <a:ext cx="2902308" cy="2835374"/>
        </a:xfrm>
        <a:prstGeom prst="rect">
          <a:avLst/>
        </a:prstGeom>
        <a:solidFill>
          <a:schemeClr val="accent5">
            <a:hueOff val="-9027899"/>
            <a:satOff val="22229"/>
            <a:lumOff val="-49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0" kern="1200" dirty="0" smtClean="0">
              <a:solidFill>
                <a:schemeClr val="tx1"/>
              </a:solidFill>
            </a:rPr>
            <a:t>Текущее оценивание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0" kern="1200" dirty="0" smtClean="0">
              <a:solidFill>
                <a:schemeClr val="tx1"/>
              </a:solidFill>
            </a:rPr>
            <a:t>(в процессе обучения) </a:t>
          </a:r>
          <a:endParaRPr lang="ru-RU" sz="2500" b="0" kern="1200" dirty="0">
            <a:solidFill>
              <a:schemeClr val="tx1"/>
            </a:solidFill>
          </a:endParaRPr>
        </a:p>
      </dsp:txBody>
      <dsp:txXfrm>
        <a:off x="2906563" y="1350178"/>
        <a:ext cx="2902308" cy="2835374"/>
      </dsp:txXfrm>
    </dsp:sp>
    <dsp:sp modelId="{3F8F34CB-C373-443B-BC52-C7EDDD12ECFD}">
      <dsp:nvSpPr>
        <dsp:cNvPr id="0" name=""/>
        <dsp:cNvSpPr/>
      </dsp:nvSpPr>
      <dsp:spPr>
        <a:xfrm>
          <a:off x="5808872" y="1350178"/>
          <a:ext cx="2902308" cy="2835374"/>
        </a:xfrm>
        <a:prstGeom prst="rect">
          <a:avLst/>
        </a:prstGeom>
        <a:solidFill>
          <a:schemeClr val="accent5">
            <a:hueOff val="-18055798"/>
            <a:satOff val="44459"/>
            <a:lumOff val="-98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</a:rPr>
            <a:t>Итоговое оценивание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</a:rPr>
            <a:t> (в конце года; в конце обучения в начальной школе)</a:t>
          </a:r>
          <a:endParaRPr lang="ru-RU" sz="2500" kern="1200" dirty="0">
            <a:solidFill>
              <a:schemeClr val="tx1"/>
            </a:solidFill>
          </a:endParaRPr>
        </a:p>
      </dsp:txBody>
      <dsp:txXfrm>
        <a:off x="5808872" y="1350178"/>
        <a:ext cx="2902308" cy="2835374"/>
      </dsp:txXfrm>
    </dsp:sp>
    <dsp:sp modelId="{438DC493-1B14-4DBE-848E-0BB9E7D51348}">
      <dsp:nvSpPr>
        <dsp:cNvPr id="0" name=""/>
        <dsp:cNvSpPr/>
      </dsp:nvSpPr>
      <dsp:spPr>
        <a:xfrm>
          <a:off x="0" y="4185552"/>
          <a:ext cx="8715436" cy="315041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1000F1-93B4-4C3C-923A-5F51444E863F}">
      <dsp:nvSpPr>
        <dsp:cNvPr id="0" name=""/>
        <dsp:cNvSpPr/>
      </dsp:nvSpPr>
      <dsp:spPr>
        <a:xfrm>
          <a:off x="0" y="-32863"/>
          <a:ext cx="9078227" cy="1848033"/>
        </a:xfrm>
        <a:prstGeom prst="rect">
          <a:avLst/>
        </a:prstGeom>
        <a:solidFill>
          <a:srgbClr val="92D050"/>
        </a:solid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0" kern="120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entury" panose="02040604050505020304" pitchFamily="18" charset="0"/>
            </a:rPr>
            <a:t>по срокам проведения</a:t>
          </a:r>
          <a:endParaRPr lang="ru-RU" sz="3900" b="0" kern="1200" dirty="0">
            <a:ln>
              <a:solidFill>
                <a:schemeClr val="tx1"/>
              </a:solidFill>
            </a:ln>
            <a:solidFill>
              <a:schemeClr val="tx1"/>
            </a:solidFill>
            <a:latin typeface="Century" panose="02040604050505020304" pitchFamily="18" charset="0"/>
          </a:endParaRPr>
        </a:p>
      </dsp:txBody>
      <dsp:txXfrm>
        <a:off x="0" y="-32863"/>
        <a:ext cx="9078227" cy="1848033"/>
      </dsp:txXfrm>
    </dsp:sp>
    <dsp:sp modelId="{B80671D1-9A1E-4C4D-928F-49326677CCA5}">
      <dsp:nvSpPr>
        <dsp:cNvPr id="0" name=""/>
        <dsp:cNvSpPr/>
      </dsp:nvSpPr>
      <dsp:spPr>
        <a:xfrm>
          <a:off x="3182" y="1749441"/>
          <a:ext cx="3069948" cy="360481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3000" u="sng" kern="1200" dirty="0" smtClean="0">
              <a:solidFill>
                <a:schemeClr val="tx1"/>
              </a:solidFill>
            </a:rPr>
            <a:t>Стартовая диагностика</a:t>
          </a:r>
        </a:p>
        <a:p>
          <a:pPr lvl="0" algn="ctr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</a:rPr>
            <a:t>(на входе </a:t>
          </a:r>
        </a:p>
        <a:p>
          <a:pPr lvl="0" algn="ctr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</a:rPr>
            <a:t>в 1 класс)</a:t>
          </a:r>
          <a:endParaRPr lang="ru-RU" sz="3000" kern="1200" dirty="0">
            <a:solidFill>
              <a:schemeClr val="tx1"/>
            </a:solidFill>
          </a:endParaRPr>
        </a:p>
      </dsp:txBody>
      <dsp:txXfrm>
        <a:off x="3182" y="1749441"/>
        <a:ext cx="3069948" cy="3604814"/>
      </dsp:txXfrm>
    </dsp:sp>
    <dsp:sp modelId="{125AA0E8-1D03-4EF9-8A03-DAD63EE6EBC7}">
      <dsp:nvSpPr>
        <dsp:cNvPr id="0" name=""/>
        <dsp:cNvSpPr/>
      </dsp:nvSpPr>
      <dsp:spPr>
        <a:xfrm>
          <a:off x="3073131" y="1749441"/>
          <a:ext cx="3000956" cy="3604814"/>
        </a:xfrm>
        <a:prstGeom prst="rect">
          <a:avLst/>
        </a:prstGeom>
        <a:solidFill>
          <a:schemeClr val="accent5">
            <a:hueOff val="-9027899"/>
            <a:satOff val="22229"/>
            <a:lumOff val="-49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0" u="sng" kern="1200" dirty="0" smtClean="0">
              <a:solidFill>
                <a:schemeClr val="tx1"/>
              </a:solidFill>
            </a:rPr>
            <a:t>Текущее оценивание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0" kern="1200" dirty="0" smtClean="0">
              <a:solidFill>
                <a:schemeClr val="tx1"/>
              </a:solidFill>
            </a:rPr>
            <a:t>(в процессе обучения) </a:t>
          </a:r>
          <a:endParaRPr lang="ru-RU" sz="3000" b="0" kern="1200" dirty="0">
            <a:solidFill>
              <a:schemeClr val="tx1"/>
            </a:solidFill>
          </a:endParaRPr>
        </a:p>
      </dsp:txBody>
      <dsp:txXfrm>
        <a:off x="3073131" y="1749441"/>
        <a:ext cx="3000956" cy="3604814"/>
      </dsp:txXfrm>
    </dsp:sp>
    <dsp:sp modelId="{3F8F34CB-C373-443B-BC52-C7EDDD12ECFD}">
      <dsp:nvSpPr>
        <dsp:cNvPr id="0" name=""/>
        <dsp:cNvSpPr/>
      </dsp:nvSpPr>
      <dsp:spPr>
        <a:xfrm>
          <a:off x="6074087" y="1749441"/>
          <a:ext cx="3000956" cy="3604814"/>
        </a:xfrm>
        <a:prstGeom prst="rect">
          <a:avLst/>
        </a:prstGeom>
        <a:solidFill>
          <a:schemeClr val="accent5">
            <a:hueOff val="-18055798"/>
            <a:satOff val="44459"/>
            <a:lumOff val="-98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u="sng" kern="1200" dirty="0" smtClean="0">
              <a:solidFill>
                <a:schemeClr val="tx1"/>
              </a:solidFill>
            </a:rPr>
            <a:t>Итоговое оценивание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</a:rPr>
            <a:t> (в конце года; в конце обучения в начальной школе)</a:t>
          </a:r>
          <a:endParaRPr lang="ru-RU" sz="3000" kern="1200" dirty="0">
            <a:solidFill>
              <a:schemeClr val="tx1"/>
            </a:solidFill>
          </a:endParaRPr>
        </a:p>
      </dsp:txBody>
      <dsp:txXfrm>
        <a:off x="6074087" y="1749441"/>
        <a:ext cx="3000956" cy="3604814"/>
      </dsp:txXfrm>
    </dsp:sp>
    <dsp:sp modelId="{438DC493-1B14-4DBE-848E-0BB9E7D51348}">
      <dsp:nvSpPr>
        <dsp:cNvPr id="0" name=""/>
        <dsp:cNvSpPr/>
      </dsp:nvSpPr>
      <dsp:spPr>
        <a:xfrm>
          <a:off x="0" y="5354255"/>
          <a:ext cx="9078227" cy="400534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2398CD-9A2B-4CE8-91E0-77067E07E6B8}">
      <dsp:nvSpPr>
        <dsp:cNvPr id="0" name=""/>
        <dsp:cNvSpPr/>
      </dsp:nvSpPr>
      <dsp:spPr>
        <a:xfrm>
          <a:off x="0" y="275681"/>
          <a:ext cx="9637518" cy="1783079"/>
        </a:xfrm>
        <a:prstGeom prst="rect">
          <a:avLst/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1" kern="1200" dirty="0" smtClean="0">
              <a:solidFill>
                <a:schemeClr val="tx1"/>
              </a:solidFill>
            </a:rPr>
            <a:t>по методам оценивания</a:t>
          </a:r>
          <a:endParaRPr lang="ru-RU" sz="3900" b="1" kern="1200" dirty="0">
            <a:solidFill>
              <a:schemeClr val="tx1"/>
            </a:solidFill>
          </a:endParaRPr>
        </a:p>
      </dsp:txBody>
      <dsp:txXfrm>
        <a:off x="0" y="275681"/>
        <a:ext cx="9637518" cy="1783079"/>
      </dsp:txXfrm>
    </dsp:sp>
    <dsp:sp modelId="{EF2FA3D6-A834-483E-A2DE-561E0D2EF211}">
      <dsp:nvSpPr>
        <dsp:cNvPr id="0" name=""/>
        <dsp:cNvSpPr/>
      </dsp:nvSpPr>
      <dsp:spPr>
        <a:xfrm>
          <a:off x="4705" y="1783079"/>
          <a:ext cx="3209368" cy="374446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u="sng" kern="1200" dirty="0" smtClean="0">
              <a:solidFill>
                <a:schemeClr val="tx1"/>
              </a:solidFill>
            </a:rPr>
            <a:t>Стартовая диагностика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(анализ проведённых тестов)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4705" y="1783079"/>
        <a:ext cx="3209368" cy="3744467"/>
      </dsp:txXfrm>
    </dsp:sp>
    <dsp:sp modelId="{98323418-5BCF-47F4-B509-F47CD1C8D08C}">
      <dsp:nvSpPr>
        <dsp:cNvPr id="0" name=""/>
        <dsp:cNvSpPr/>
      </dsp:nvSpPr>
      <dsp:spPr>
        <a:xfrm>
          <a:off x="3214074" y="1783079"/>
          <a:ext cx="3209368" cy="3744467"/>
        </a:xfrm>
        <a:prstGeom prst="rect">
          <a:avLst/>
        </a:prstGeom>
        <a:solidFill>
          <a:schemeClr val="accent5">
            <a:hueOff val="-9027899"/>
            <a:satOff val="22229"/>
            <a:lumOff val="-49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u="sng" kern="1200" dirty="0" smtClean="0">
              <a:solidFill>
                <a:schemeClr val="tx1"/>
              </a:solidFill>
            </a:rPr>
            <a:t>Текущее оценивание</a:t>
          </a:r>
          <a:endParaRPr lang="ru-RU" sz="2800" u="none" kern="1200" dirty="0" smtClean="0">
            <a:solidFill>
              <a:schemeClr val="tx1"/>
            </a:solidFill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u="none" kern="1200" dirty="0" smtClean="0">
              <a:solidFill>
                <a:schemeClr val="tx1"/>
              </a:solidFill>
            </a:rPr>
            <a:t>(субъективные методы и анализ письменных ответов)</a:t>
          </a:r>
          <a:endParaRPr lang="ru-RU" sz="2800" u="none" kern="1200" dirty="0">
            <a:solidFill>
              <a:schemeClr val="tx1"/>
            </a:solidFill>
          </a:endParaRPr>
        </a:p>
      </dsp:txBody>
      <dsp:txXfrm>
        <a:off x="3214074" y="1783079"/>
        <a:ext cx="3209368" cy="3744467"/>
      </dsp:txXfrm>
    </dsp:sp>
    <dsp:sp modelId="{68C96D8F-B581-4CEE-821F-E8578538E2A2}">
      <dsp:nvSpPr>
        <dsp:cNvPr id="0" name=""/>
        <dsp:cNvSpPr/>
      </dsp:nvSpPr>
      <dsp:spPr>
        <a:xfrm>
          <a:off x="6423443" y="1783079"/>
          <a:ext cx="3209368" cy="3744467"/>
        </a:xfrm>
        <a:prstGeom prst="rect">
          <a:avLst/>
        </a:prstGeom>
        <a:solidFill>
          <a:schemeClr val="accent5">
            <a:hueOff val="-18055798"/>
            <a:satOff val="44459"/>
            <a:lumOff val="-98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u="sng" kern="1200" dirty="0" smtClean="0">
              <a:solidFill>
                <a:schemeClr val="tx1"/>
              </a:solidFill>
            </a:rPr>
            <a:t>Итоговое оценивание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(целесообразно в форме накопительной оценки)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6423443" y="1783079"/>
        <a:ext cx="3209368" cy="3744467"/>
      </dsp:txXfrm>
    </dsp:sp>
    <dsp:sp modelId="{E41A6E8C-B886-4795-BA6E-3EC1537FAFF2}">
      <dsp:nvSpPr>
        <dsp:cNvPr id="0" name=""/>
        <dsp:cNvSpPr/>
      </dsp:nvSpPr>
      <dsp:spPr>
        <a:xfrm>
          <a:off x="0" y="5527547"/>
          <a:ext cx="9637518" cy="416051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2398CD-9A2B-4CE8-91E0-77067E07E6B8}">
      <dsp:nvSpPr>
        <dsp:cNvPr id="0" name=""/>
        <dsp:cNvSpPr/>
      </dsp:nvSpPr>
      <dsp:spPr>
        <a:xfrm>
          <a:off x="0" y="0"/>
          <a:ext cx="9650155" cy="1587728"/>
        </a:xfrm>
        <a:prstGeom prst="rect">
          <a:avLst/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1" kern="1200" dirty="0" smtClean="0">
              <a:solidFill>
                <a:schemeClr val="tx1"/>
              </a:solidFill>
            </a:rPr>
            <a:t>по формам контроля и учёта достижений</a:t>
          </a:r>
          <a:endParaRPr lang="ru-RU" sz="3900" b="1" kern="1200" dirty="0">
            <a:solidFill>
              <a:schemeClr val="tx1"/>
            </a:solidFill>
          </a:endParaRPr>
        </a:p>
      </dsp:txBody>
      <dsp:txXfrm>
        <a:off x="0" y="0"/>
        <a:ext cx="9650155" cy="1587728"/>
      </dsp:txXfrm>
    </dsp:sp>
    <dsp:sp modelId="{EF2FA3D6-A834-483E-A2DE-561E0D2EF211}">
      <dsp:nvSpPr>
        <dsp:cNvPr id="0" name=""/>
        <dsp:cNvSpPr/>
      </dsp:nvSpPr>
      <dsp:spPr>
        <a:xfrm>
          <a:off x="4711" y="1587728"/>
          <a:ext cx="3213577" cy="333423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u="sng" kern="1200" dirty="0" smtClean="0">
              <a:solidFill>
                <a:schemeClr val="tx1"/>
              </a:solidFill>
            </a:rPr>
            <a:t>Стартовая диагностика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</a:rPr>
            <a:t>(мониторинг общей готовности к обучению в школе)</a:t>
          </a:r>
          <a:endParaRPr lang="ru-RU" sz="2200" kern="1200" dirty="0">
            <a:solidFill>
              <a:schemeClr val="tx1"/>
            </a:solidFill>
          </a:endParaRPr>
        </a:p>
      </dsp:txBody>
      <dsp:txXfrm>
        <a:off x="4711" y="1587728"/>
        <a:ext cx="3213577" cy="3334230"/>
      </dsp:txXfrm>
    </dsp:sp>
    <dsp:sp modelId="{98323418-5BCF-47F4-B509-F47CD1C8D08C}">
      <dsp:nvSpPr>
        <dsp:cNvPr id="0" name=""/>
        <dsp:cNvSpPr/>
      </dsp:nvSpPr>
      <dsp:spPr>
        <a:xfrm>
          <a:off x="3218288" y="1587728"/>
          <a:ext cx="3213577" cy="3334230"/>
        </a:xfrm>
        <a:prstGeom prst="rect">
          <a:avLst/>
        </a:prstGeom>
        <a:solidFill>
          <a:schemeClr val="accent5">
            <a:hueOff val="-9027899"/>
            <a:satOff val="22229"/>
            <a:lumOff val="-49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u="sng" kern="1200" dirty="0" smtClean="0">
              <a:solidFill>
                <a:schemeClr val="tx1"/>
              </a:solidFill>
            </a:rPr>
            <a:t>Текущее оценивание</a:t>
          </a:r>
          <a:endParaRPr lang="ru-RU" sz="2200" u="none" kern="1200" dirty="0" smtClean="0">
            <a:solidFill>
              <a:schemeClr val="tx1"/>
            </a:solidFill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u="none" kern="1200" dirty="0" smtClean="0">
              <a:solidFill>
                <a:schemeClr val="tx1"/>
              </a:solidFill>
            </a:rPr>
            <a:t>(устный опрос, письменные самостоятельная работа, контрольное списывание, диктант, тестовые задания и т.д.)</a:t>
          </a:r>
          <a:endParaRPr lang="ru-RU" sz="2200" u="none" kern="1200" dirty="0">
            <a:solidFill>
              <a:schemeClr val="tx1"/>
            </a:solidFill>
          </a:endParaRPr>
        </a:p>
      </dsp:txBody>
      <dsp:txXfrm>
        <a:off x="3218288" y="1587728"/>
        <a:ext cx="3213577" cy="3334230"/>
      </dsp:txXfrm>
    </dsp:sp>
    <dsp:sp modelId="{68C96D8F-B581-4CEE-821F-E8578538E2A2}">
      <dsp:nvSpPr>
        <dsp:cNvPr id="0" name=""/>
        <dsp:cNvSpPr/>
      </dsp:nvSpPr>
      <dsp:spPr>
        <a:xfrm>
          <a:off x="6431866" y="1587728"/>
          <a:ext cx="3213577" cy="3334230"/>
        </a:xfrm>
        <a:prstGeom prst="rect">
          <a:avLst/>
        </a:prstGeom>
        <a:solidFill>
          <a:schemeClr val="accent5">
            <a:hueOff val="-18055798"/>
            <a:satOff val="44459"/>
            <a:lumOff val="-98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u="sng" kern="1200" dirty="0" smtClean="0">
              <a:solidFill>
                <a:schemeClr val="tx1"/>
              </a:solidFill>
            </a:rPr>
            <a:t>Итоговое оценивание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</a:rPr>
            <a:t>(диагностическая контрольная работа, диктанты, изложения, контроль техники чтения)</a:t>
          </a:r>
          <a:endParaRPr lang="ru-RU" sz="2200" kern="1200" dirty="0">
            <a:solidFill>
              <a:schemeClr val="tx1"/>
            </a:solidFill>
          </a:endParaRPr>
        </a:p>
      </dsp:txBody>
      <dsp:txXfrm>
        <a:off x="6431866" y="1587728"/>
        <a:ext cx="3213577" cy="3334230"/>
      </dsp:txXfrm>
    </dsp:sp>
    <dsp:sp modelId="{E41A6E8C-B886-4795-BA6E-3EC1537FAFF2}">
      <dsp:nvSpPr>
        <dsp:cNvPr id="0" name=""/>
        <dsp:cNvSpPr/>
      </dsp:nvSpPr>
      <dsp:spPr>
        <a:xfrm>
          <a:off x="0" y="4921958"/>
          <a:ext cx="9650155" cy="370470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5421D3-EE2A-4C4B-9281-B3AA1F0DC028}">
      <dsp:nvSpPr>
        <dsp:cNvPr id="0" name=""/>
        <dsp:cNvSpPr/>
      </dsp:nvSpPr>
      <dsp:spPr>
        <a:xfrm>
          <a:off x="0" y="479"/>
          <a:ext cx="4504109" cy="120990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5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5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5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  <a:effectLst/>
            </a:rPr>
            <a:t>Оценки за стандартизированные итоговые работы</a:t>
          </a:r>
          <a:endParaRPr lang="ru-RU" sz="2400" b="1" kern="1200" dirty="0">
            <a:solidFill>
              <a:schemeClr val="bg1"/>
            </a:solidFill>
            <a:effectLst/>
          </a:endParaRPr>
        </a:p>
      </dsp:txBody>
      <dsp:txXfrm>
        <a:off x="659611" y="177666"/>
        <a:ext cx="3184887" cy="855533"/>
      </dsp:txXfrm>
    </dsp:sp>
    <dsp:sp modelId="{EE8D6102-0435-4002-8BB0-2272F23AEF8C}">
      <dsp:nvSpPr>
        <dsp:cNvPr id="0" name=""/>
        <dsp:cNvSpPr/>
      </dsp:nvSpPr>
      <dsp:spPr>
        <a:xfrm>
          <a:off x="1658098" y="1357562"/>
          <a:ext cx="701746" cy="701746"/>
        </a:xfrm>
        <a:prstGeom prst="mathPlus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>
            <a:effectLst/>
          </a:endParaRPr>
        </a:p>
      </dsp:txBody>
      <dsp:txXfrm>
        <a:off x="1751114" y="1625910"/>
        <a:ext cx="515714" cy="165050"/>
      </dsp:txXfrm>
    </dsp:sp>
    <dsp:sp modelId="{64932964-D899-437A-93B3-C1FF22AAAC3F}">
      <dsp:nvSpPr>
        <dsp:cNvPr id="0" name=""/>
        <dsp:cNvSpPr/>
      </dsp:nvSpPr>
      <dsp:spPr>
        <a:xfrm>
          <a:off x="0" y="2071816"/>
          <a:ext cx="4209774" cy="1209907"/>
        </a:xfrm>
        <a:prstGeom prst="ellipse">
          <a:avLst/>
        </a:prstGeom>
        <a:gradFill rotWithShape="0">
          <a:gsLst>
            <a:gs pos="0">
              <a:schemeClr val="accent5">
                <a:hueOff val="-612379"/>
                <a:satOff val="90"/>
                <a:lumOff val="-2157"/>
                <a:alphaOff val="0"/>
                <a:shade val="60000"/>
              </a:schemeClr>
            </a:gs>
            <a:gs pos="33000">
              <a:schemeClr val="accent5">
                <a:hueOff val="-612379"/>
                <a:satOff val="90"/>
                <a:lumOff val="-2157"/>
                <a:alphaOff val="0"/>
                <a:tint val="86500"/>
              </a:schemeClr>
            </a:gs>
            <a:gs pos="46750">
              <a:schemeClr val="accent5">
                <a:hueOff val="-612379"/>
                <a:satOff val="90"/>
                <a:lumOff val="-2157"/>
                <a:alphaOff val="0"/>
                <a:tint val="71000"/>
                <a:satMod val="112000"/>
              </a:schemeClr>
            </a:gs>
            <a:gs pos="53000">
              <a:schemeClr val="accent5">
                <a:hueOff val="-612379"/>
                <a:satOff val="90"/>
                <a:lumOff val="-2157"/>
                <a:alphaOff val="0"/>
                <a:tint val="71000"/>
                <a:satMod val="112000"/>
              </a:schemeClr>
            </a:gs>
            <a:gs pos="68000">
              <a:schemeClr val="accent5">
                <a:hueOff val="-612379"/>
                <a:satOff val="90"/>
                <a:lumOff val="-2157"/>
                <a:alphaOff val="0"/>
                <a:tint val="86000"/>
              </a:schemeClr>
            </a:gs>
            <a:gs pos="100000">
              <a:schemeClr val="accent5">
                <a:hueOff val="-612379"/>
                <a:satOff val="90"/>
                <a:lumOff val="-2157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  <a:effectLst/>
            </a:rPr>
            <a:t>Накопленные оценки </a:t>
          </a:r>
          <a:r>
            <a:rPr lang="ru-RU" sz="2400" kern="1200" dirty="0" smtClean="0">
              <a:solidFill>
                <a:schemeClr val="bg1"/>
              </a:solidFill>
              <a:effectLst/>
            </a:rPr>
            <a:t>(динамика продвижения</a:t>
          </a:r>
          <a:r>
            <a:rPr lang="ru-RU" sz="2100" kern="1200" dirty="0" smtClean="0">
              <a:solidFill>
                <a:schemeClr val="bg1"/>
              </a:solidFill>
              <a:effectLst/>
            </a:rPr>
            <a:t>)</a:t>
          </a:r>
          <a:endParaRPr lang="ru-RU" sz="2100" kern="1200" dirty="0">
            <a:solidFill>
              <a:schemeClr val="bg1"/>
            </a:solidFill>
            <a:effectLst/>
          </a:endParaRPr>
        </a:p>
      </dsp:txBody>
      <dsp:txXfrm>
        <a:off x="616507" y="2249003"/>
        <a:ext cx="2976760" cy="855533"/>
      </dsp:txXfrm>
    </dsp:sp>
    <dsp:sp modelId="{CB5C6AB3-326E-46CB-9776-C77B004A74AE}">
      <dsp:nvSpPr>
        <dsp:cNvPr id="0" name=""/>
        <dsp:cNvSpPr/>
      </dsp:nvSpPr>
      <dsp:spPr>
        <a:xfrm>
          <a:off x="1800953" y="3428898"/>
          <a:ext cx="701746" cy="701746"/>
        </a:xfrm>
        <a:prstGeom prst="mathPlus">
          <a:avLst/>
        </a:prstGeom>
        <a:solidFill>
          <a:schemeClr val="accent5">
            <a:hueOff val="-918568"/>
            <a:satOff val="135"/>
            <a:lumOff val="-3236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>
            <a:effectLst/>
          </a:endParaRPr>
        </a:p>
      </dsp:txBody>
      <dsp:txXfrm>
        <a:off x="1893969" y="3697246"/>
        <a:ext cx="515714" cy="165050"/>
      </dsp:txXfrm>
    </dsp:sp>
    <dsp:sp modelId="{CC6B5EF6-4A1E-4F4F-83ED-0EDED21D41EC}">
      <dsp:nvSpPr>
        <dsp:cNvPr id="0" name=""/>
        <dsp:cNvSpPr/>
      </dsp:nvSpPr>
      <dsp:spPr>
        <a:xfrm>
          <a:off x="0" y="4143153"/>
          <a:ext cx="4209774" cy="1209907"/>
        </a:xfrm>
        <a:prstGeom prst="ellipse">
          <a:avLst/>
        </a:prstGeom>
        <a:gradFill rotWithShape="0">
          <a:gsLst>
            <a:gs pos="0">
              <a:schemeClr val="accent5">
                <a:hueOff val="-1224758"/>
                <a:satOff val="180"/>
                <a:lumOff val="-4314"/>
                <a:alphaOff val="0"/>
                <a:shade val="60000"/>
              </a:schemeClr>
            </a:gs>
            <a:gs pos="33000">
              <a:schemeClr val="accent5">
                <a:hueOff val="-1224758"/>
                <a:satOff val="180"/>
                <a:lumOff val="-4314"/>
                <a:alphaOff val="0"/>
                <a:tint val="86500"/>
              </a:schemeClr>
            </a:gs>
            <a:gs pos="46750">
              <a:schemeClr val="accent5">
                <a:hueOff val="-1224758"/>
                <a:satOff val="180"/>
                <a:lumOff val="-4314"/>
                <a:alphaOff val="0"/>
                <a:tint val="71000"/>
                <a:satMod val="112000"/>
              </a:schemeClr>
            </a:gs>
            <a:gs pos="53000">
              <a:schemeClr val="accent5">
                <a:hueOff val="-1224758"/>
                <a:satOff val="180"/>
                <a:lumOff val="-4314"/>
                <a:alphaOff val="0"/>
                <a:tint val="71000"/>
                <a:satMod val="112000"/>
              </a:schemeClr>
            </a:gs>
            <a:gs pos="68000">
              <a:schemeClr val="accent5">
                <a:hueOff val="-1224758"/>
                <a:satOff val="180"/>
                <a:lumOff val="-4314"/>
                <a:alphaOff val="0"/>
                <a:tint val="86000"/>
              </a:schemeClr>
            </a:gs>
            <a:gs pos="100000">
              <a:schemeClr val="accent5">
                <a:hueOff val="-1224758"/>
                <a:satOff val="180"/>
                <a:lumOff val="-4314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  <a:effectLst/>
            </a:rPr>
            <a:t>Успехи во внеурочной деятельности</a:t>
          </a:r>
          <a:endParaRPr lang="ru-RU" sz="2400" b="1" kern="1200" dirty="0">
            <a:solidFill>
              <a:schemeClr val="bg1"/>
            </a:solidFill>
            <a:effectLst/>
          </a:endParaRPr>
        </a:p>
      </dsp:txBody>
      <dsp:txXfrm>
        <a:off x="616507" y="4320340"/>
        <a:ext cx="2976760" cy="855533"/>
      </dsp:txXfrm>
    </dsp:sp>
    <dsp:sp modelId="{57BDB5CF-4168-4260-9B1D-ABED25859E4B}">
      <dsp:nvSpPr>
        <dsp:cNvPr id="0" name=""/>
        <dsp:cNvSpPr/>
      </dsp:nvSpPr>
      <dsp:spPr>
        <a:xfrm rot="25058">
          <a:off x="5220817" y="2481778"/>
          <a:ext cx="850700" cy="4500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837137"/>
            <a:satOff val="270"/>
            <a:lumOff val="-6471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>
            <a:effectLst/>
          </a:endParaRPr>
        </a:p>
      </dsp:txBody>
      <dsp:txXfrm>
        <a:off x="5220819" y="2571303"/>
        <a:ext cx="715675" cy="270051"/>
      </dsp:txXfrm>
    </dsp:sp>
    <dsp:sp modelId="{CD5DC5F0-E22E-4C47-9A83-796F6EF05265}">
      <dsp:nvSpPr>
        <dsp:cNvPr id="0" name=""/>
        <dsp:cNvSpPr/>
      </dsp:nvSpPr>
      <dsp:spPr>
        <a:xfrm>
          <a:off x="6109149" y="423261"/>
          <a:ext cx="2677693" cy="4582765"/>
        </a:xfrm>
        <a:prstGeom prst="ellipse">
          <a:avLst/>
        </a:prstGeom>
        <a:gradFill rotWithShape="0">
          <a:gsLst>
            <a:gs pos="0">
              <a:schemeClr val="accent5">
                <a:hueOff val="-1837137"/>
                <a:satOff val="270"/>
                <a:lumOff val="-6471"/>
                <a:alphaOff val="0"/>
                <a:shade val="60000"/>
              </a:schemeClr>
            </a:gs>
            <a:gs pos="33000">
              <a:schemeClr val="accent5">
                <a:hueOff val="-1837137"/>
                <a:satOff val="270"/>
                <a:lumOff val="-6471"/>
                <a:alphaOff val="0"/>
                <a:tint val="86500"/>
              </a:schemeClr>
            </a:gs>
            <a:gs pos="46750">
              <a:schemeClr val="accent5">
                <a:hueOff val="-1837137"/>
                <a:satOff val="270"/>
                <a:lumOff val="-6471"/>
                <a:alphaOff val="0"/>
                <a:tint val="71000"/>
                <a:satMod val="112000"/>
              </a:schemeClr>
            </a:gs>
            <a:gs pos="53000">
              <a:schemeClr val="accent5">
                <a:hueOff val="-1837137"/>
                <a:satOff val="270"/>
                <a:lumOff val="-6471"/>
                <a:alphaOff val="0"/>
                <a:tint val="71000"/>
                <a:satMod val="112000"/>
              </a:schemeClr>
            </a:gs>
            <a:gs pos="68000">
              <a:schemeClr val="accent5">
                <a:hueOff val="-1837137"/>
                <a:satOff val="270"/>
                <a:lumOff val="-6471"/>
                <a:alphaOff val="0"/>
                <a:tint val="86000"/>
              </a:schemeClr>
            </a:gs>
            <a:gs pos="100000">
              <a:schemeClr val="accent5">
                <a:hueOff val="-1837137"/>
                <a:satOff val="270"/>
                <a:lumOff val="-6471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solidFill>
                <a:schemeClr val="bg1"/>
              </a:solidFill>
              <a:effectLst/>
            </a:rPr>
            <a:t>Итоговая оценка</a:t>
          </a:r>
          <a:endParaRPr lang="ru-RU" sz="3300" b="1" kern="1200" dirty="0">
            <a:solidFill>
              <a:schemeClr val="bg1"/>
            </a:solidFill>
            <a:effectLst/>
          </a:endParaRPr>
        </a:p>
      </dsp:txBody>
      <dsp:txXfrm>
        <a:off x="6501288" y="1094391"/>
        <a:ext cx="1893415" cy="324050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DCD8D7-BFDC-412D-A9D0-30F60A1660AD}">
      <dsp:nvSpPr>
        <dsp:cNvPr id="0" name=""/>
        <dsp:cNvSpPr/>
      </dsp:nvSpPr>
      <dsp:spPr>
        <a:xfrm>
          <a:off x="0" y="2024976"/>
          <a:ext cx="8964613" cy="105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BC93CE-6366-4CCE-8D0F-D58290E08306}">
      <dsp:nvSpPr>
        <dsp:cNvPr id="0" name=""/>
        <dsp:cNvSpPr/>
      </dsp:nvSpPr>
      <dsp:spPr>
        <a:xfrm>
          <a:off x="1344700" y="1962365"/>
          <a:ext cx="6275229" cy="1239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189" tIns="0" rIns="237189" bIns="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>
              <a:solidFill>
                <a:schemeClr val="bg1"/>
              </a:solidFill>
            </a:rPr>
            <a:t>Социальная нормативная ориентация</a:t>
          </a:r>
          <a:endParaRPr lang="ru-RU" sz="4200" kern="1200" dirty="0">
            <a:solidFill>
              <a:schemeClr val="bg1"/>
            </a:solidFill>
          </a:endParaRPr>
        </a:p>
      </dsp:txBody>
      <dsp:txXfrm>
        <a:off x="1405224" y="2022889"/>
        <a:ext cx="6154181" cy="1118792"/>
      </dsp:txXfrm>
    </dsp:sp>
    <dsp:sp modelId="{10C9BF79-412B-4EC9-B40F-28A12700F3E7}">
      <dsp:nvSpPr>
        <dsp:cNvPr id="0" name=""/>
        <dsp:cNvSpPr/>
      </dsp:nvSpPr>
      <dsp:spPr>
        <a:xfrm>
          <a:off x="0" y="3855093"/>
          <a:ext cx="8964613" cy="105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FFBBC6-5141-4780-9B54-C1D2714B61D7}">
      <dsp:nvSpPr>
        <dsp:cNvPr id="0" name=""/>
        <dsp:cNvSpPr/>
      </dsp:nvSpPr>
      <dsp:spPr>
        <a:xfrm>
          <a:off x="1344700" y="3745646"/>
          <a:ext cx="6275229" cy="1239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189" tIns="0" rIns="237189" bIns="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>
              <a:solidFill>
                <a:schemeClr val="bg1"/>
              </a:solidFill>
            </a:rPr>
            <a:t>Индивидуальная нормативная ориентация</a:t>
          </a:r>
          <a:endParaRPr lang="ru-RU" sz="4200" kern="1200" dirty="0">
            <a:solidFill>
              <a:schemeClr val="bg1"/>
            </a:solidFill>
          </a:endParaRPr>
        </a:p>
      </dsp:txBody>
      <dsp:txXfrm>
        <a:off x="1405224" y="3806170"/>
        <a:ext cx="6154181" cy="111879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E55E60-9B67-4A50-ADB6-52F3179CEAAE}">
      <dsp:nvSpPr>
        <dsp:cNvPr id="0" name=""/>
        <dsp:cNvSpPr/>
      </dsp:nvSpPr>
      <dsp:spPr>
        <a:xfrm>
          <a:off x="0" y="4126341"/>
          <a:ext cx="9919855" cy="1584138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bg1"/>
              </a:solidFill>
            </a:rPr>
            <a:t>В результате утрачивается мотивирующее действие оценки.</a:t>
          </a:r>
          <a:endParaRPr lang="ru-RU" sz="3600" kern="1200" dirty="0">
            <a:solidFill>
              <a:schemeClr val="bg1"/>
            </a:solidFill>
          </a:endParaRPr>
        </a:p>
      </dsp:txBody>
      <dsp:txXfrm>
        <a:off x="0" y="4126341"/>
        <a:ext cx="9919855" cy="1584138"/>
      </dsp:txXfrm>
    </dsp:sp>
    <dsp:sp modelId="{80D5B0D9-AA7C-40F5-A1CC-46E439268559}">
      <dsp:nvSpPr>
        <dsp:cNvPr id="0" name=""/>
        <dsp:cNvSpPr/>
      </dsp:nvSpPr>
      <dsp:spPr>
        <a:xfrm rot="10800000">
          <a:off x="0" y="0"/>
          <a:ext cx="9919855" cy="4148759"/>
        </a:xfrm>
        <a:prstGeom prst="upArrowCallou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>
              <a:solidFill>
                <a:schemeClr val="bg1"/>
              </a:solidFill>
            </a:rPr>
            <a:t>Постоянное получение обучающимся  одних и тех же положительных либо отрицательных отметок воспринимается 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>
              <a:solidFill>
                <a:schemeClr val="bg1"/>
              </a:solidFill>
            </a:rPr>
            <a:t>с меньшими эмоциональными переживаниями</a:t>
          </a:r>
          <a:endParaRPr lang="ru-RU" sz="3400" kern="1200" dirty="0">
            <a:solidFill>
              <a:schemeClr val="bg1"/>
            </a:solidFill>
          </a:endParaRPr>
        </a:p>
      </dsp:txBody>
      <dsp:txXfrm rot="10800000">
        <a:off x="0" y="0"/>
        <a:ext cx="9919855" cy="2695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#1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lnSpAfChP" val="20"/>
              <dgm:param type="stBulletLvl" val="1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2#1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srcNode" val="vNodes"/>
                <dgm:param type="dstNode" val="lastNode"/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#1">
  <dgm:title val=""/>
  <dgm:desc val=""/>
  <dgm:catLst>
    <dgm:cat type="3D" pri="11400"/>
  </dgm:catLst>
  <dgm:scene3d>
    <a:camera prst="orthographicFront"/>
    <a:lightRig rig="threePt" dir="t"/>
  </dgm:scene3d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99972B-4139-42E4-92E5-40290B4DECC2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63714-B116-407B-9253-2300538E76D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031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	Добрый день, уважаемые коллеги!  Представляем вашему вниманию опыт работы педагогов   Муниципального</a:t>
            </a:r>
            <a:r>
              <a:rPr lang="ru-RU" baseline="0" dirty="0" smtClean="0"/>
              <a:t> автономного общеобразовательного учреждения </a:t>
            </a:r>
            <a:r>
              <a:rPr lang="ru-RU" dirty="0" smtClean="0"/>
              <a:t>«Средняя общеобразовательная школа №2»  по теме «Инновационный подход к организации контрольно-оценочной деятельности в условиях реализации ФГОС».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63714-B116-407B-9253-2300538E76DD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58679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3900" b="0" dirty="0" smtClean="0">
                <a:solidFill>
                  <a:schemeClr val="tx1"/>
                </a:solidFill>
              </a:rPr>
              <a:t>По формам контроля и учёта достижений…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63714-B116-407B-9253-2300538E76DD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21791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Оценивание должно быть технологическим, т.е. наличие в образовательной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организации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общей (единой) системы оценки индивидуальных образовательных результатов, обоснованное использование оценочных шкал, процедур, форм оценки и их соотношение. </a:t>
            </a:r>
            <a:r>
              <a:rPr lang="ru-RU" sz="1200" dirty="0" smtClean="0">
                <a:ln>
                  <a:noFill/>
                </a:ln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Процедурами оценки в школе являются внутренняя</a:t>
            </a:r>
            <a:r>
              <a:rPr lang="ru-RU" sz="120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, внешняя, итоговая и Портфолио.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63714-B116-407B-9253-2300538E76DD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870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343400"/>
            <a:ext cx="5486400" cy="4114800"/>
          </a:xfrm>
        </p:spPr>
        <p:txBody>
          <a:bodyPr wrap="none" anchor="ctr"/>
          <a:lstStyle/>
          <a:p>
            <a:pPr algn="just"/>
            <a:r>
              <a:rPr lang="ru-RU" dirty="0" smtClean="0"/>
              <a:t>Внутренняя оценка</a:t>
            </a:r>
            <a:r>
              <a:rPr lang="ru-RU" baseline="0" dirty="0" smtClean="0"/>
              <a:t> – это оценка самой школы (ученика, учителя, педагога -  психолога, администрации). </a:t>
            </a:r>
            <a:r>
              <a:rPr lang="ru-RU" dirty="0" smtClean="0"/>
              <a:t>Самооценка ученика предшествует оценке учителя,</a:t>
            </a:r>
            <a:r>
              <a:rPr lang="ru-RU" baseline="0" dirty="0" smtClean="0"/>
              <a:t> а с</a:t>
            </a:r>
            <a:r>
              <a:rPr lang="ru-RU" dirty="0" smtClean="0"/>
              <a:t>одержательное (само)оценивание неотрывно от умения себя контролировать.</a:t>
            </a:r>
          </a:p>
        </p:txBody>
      </p:sp>
    </p:spTree>
    <p:extLst>
      <p:ext uri="{BB962C8B-B14F-4D97-AF65-F5344CB8AC3E}">
        <p14:creationId xmlns:p14="http://schemas.microsoft.com/office/powerpoint/2010/main" val="15209415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Для итоговой аттестации  используется накопительная система оценок.</a:t>
            </a:r>
            <a:r>
              <a:rPr lang="ru-RU" sz="1200" dirty="0" smtClean="0">
                <a:ln>
                  <a:noFill/>
                </a:ln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 На основании итоговых оценок по каждому предмету и по программе формирования универсальных учебных действий делаются выводы о достижении планируемых результатов.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63714-B116-407B-9253-2300538E76DD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25799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buNone/>
            </a:pPr>
            <a:fld id="{14D3BEFF-4B6A-43F5-A9DF-F4D1795C22EA}" type="slidenum">
              <a:rPr lang="ru-RU" altLang="en-US">
                <a:solidFill>
                  <a:srgbClr val="000000"/>
                </a:solidFill>
              </a:rPr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buNone/>
              </a:pPr>
              <a:t>14</a:t>
            </a:fld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2080" tIns="46040" rIns="92080" bIns="46040">
            <a:prstTxWarp prst="textNoShape">
              <a:avLst/>
            </a:prstTxWarp>
          </a:bodyPr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b="0" dirty="0" smtClean="0">
                <a:solidFill>
                  <a:srgbClr val="000000"/>
                </a:solidFill>
                <a:cs typeface="Arial" panose="020B0604020202020204" pitchFamily="34" charset="0"/>
              </a:rPr>
              <a:t>На итоговую оценку выносятся </a:t>
            </a:r>
            <a:r>
              <a:rPr lang="ru-RU" altLang="en-US" b="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метапредметные</a:t>
            </a:r>
            <a:r>
              <a:rPr lang="ru-RU" altLang="en-US" b="0" dirty="0" smtClean="0">
                <a:solidFill>
                  <a:srgbClr val="000000"/>
                </a:solidFill>
                <a:cs typeface="Arial" panose="020B0604020202020204" pitchFamily="34" charset="0"/>
              </a:rPr>
              <a:t> и предметные результаты, представленные в блоках «Выпускник научится».</a:t>
            </a:r>
            <a:endParaRPr lang="ru-RU" b="0" dirty="0" smtClean="0"/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b="0" dirty="0" smtClean="0">
                <a:solidFill>
                  <a:srgbClr val="000000"/>
                </a:solidFill>
                <a:cs typeface="Arial" panose="020B0604020202020204" pitchFamily="34" charset="0"/>
              </a:rPr>
              <a:t>Достижение этих результатов проверяется с помощью учебно-познавательных и учебно-практических задач </a:t>
            </a:r>
            <a:r>
              <a:rPr lang="ru-RU" altLang="en-US" b="0" u="sng" dirty="0" smtClean="0">
                <a:solidFill>
                  <a:srgbClr val="000000"/>
                </a:solidFill>
                <a:cs typeface="Arial" panose="020B0604020202020204" pitchFamily="34" charset="0"/>
              </a:rPr>
              <a:t>базового</a:t>
            </a:r>
            <a:r>
              <a:rPr lang="ru-RU" altLang="en-US" b="0" dirty="0" smtClean="0">
                <a:solidFill>
                  <a:srgbClr val="000000"/>
                </a:solidFill>
                <a:cs typeface="Arial" panose="020B0604020202020204" pitchFamily="34" charset="0"/>
              </a:rPr>
              <a:t> и </a:t>
            </a:r>
            <a:r>
              <a:rPr lang="ru-RU" altLang="en-US" b="0" u="sng" dirty="0" smtClean="0">
                <a:solidFill>
                  <a:srgbClr val="000000"/>
                </a:solidFill>
                <a:cs typeface="Arial" panose="020B0604020202020204" pitchFamily="34" charset="0"/>
              </a:rPr>
              <a:t>повышенного</a:t>
            </a:r>
            <a:r>
              <a:rPr lang="ru-RU" altLang="en-US" b="0" dirty="0" smtClean="0">
                <a:solidFill>
                  <a:srgbClr val="000000"/>
                </a:solidFill>
                <a:cs typeface="Arial" panose="020B0604020202020204" pitchFamily="34" charset="0"/>
              </a:rPr>
              <a:t> уровней, построенных на </a:t>
            </a:r>
            <a:r>
              <a:rPr lang="ru-RU" altLang="en-US" b="0" u="sng" dirty="0" smtClean="0">
                <a:solidFill>
                  <a:srgbClr val="000000"/>
                </a:solidFill>
                <a:cs typeface="Arial" panose="020B0604020202020204" pitchFamily="34" charset="0"/>
              </a:rPr>
              <a:t>опорном</a:t>
            </a:r>
            <a:r>
              <a:rPr lang="ru-RU" altLang="en-US" b="0" dirty="0" smtClean="0">
                <a:solidFill>
                  <a:srgbClr val="000000"/>
                </a:solidFill>
                <a:cs typeface="Arial" panose="020B0604020202020204" pitchFamily="34" charset="0"/>
              </a:rPr>
              <a:t> учебном материале.</a:t>
            </a:r>
          </a:p>
          <a:p>
            <a:pPr eaLnBrk="1" hangingPunct="1"/>
            <a:endParaRPr lang="ru-RU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0575933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Механизмы фиксации результатов мониторинга оценки качества образования на уровне школы сводятся к следующим типам оценки: балльная оценка; уровневая оценка; бинарная оценка, рейтинговая оценка, самооценка и </a:t>
            </a:r>
            <a:r>
              <a:rPr lang="ru-RU" sz="1200" b="0" u="non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взаимооценка</a:t>
            </a:r>
            <a:r>
              <a:rPr lang="ru-RU" sz="1200" b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r>
              <a:rPr lang="ru-RU" sz="1200" b="1" dirty="0" smtClean="0">
                <a:solidFill>
                  <a:schemeClr val="bg1"/>
                </a:solidFill>
              </a:rPr>
              <a:t>Балльная </a:t>
            </a:r>
            <a:r>
              <a:rPr lang="ru-RU" sz="1200" dirty="0" smtClean="0">
                <a:solidFill>
                  <a:schemeClr val="bg1"/>
                </a:solidFill>
              </a:rPr>
              <a:t>оценка традиционно применяется  для оценивания предметных результатов учащихся. </a:t>
            </a:r>
          </a:p>
          <a:p>
            <a:pPr algn="just"/>
            <a:r>
              <a:rPr lang="ru-RU" sz="1200" b="1" dirty="0" smtClean="0">
                <a:solidFill>
                  <a:schemeClr val="bg1"/>
                </a:solidFill>
              </a:rPr>
              <a:t>Уровневое</a:t>
            </a:r>
            <a:r>
              <a:rPr lang="ru-RU" sz="1200" dirty="0" smtClean="0">
                <a:solidFill>
                  <a:schemeClr val="bg1"/>
                </a:solidFill>
              </a:rPr>
              <a:t> оценивание для оценки предметных и </a:t>
            </a:r>
            <a:r>
              <a:rPr lang="ru-RU" sz="1200" dirty="0" err="1" smtClean="0">
                <a:solidFill>
                  <a:schemeClr val="bg1"/>
                </a:solidFill>
              </a:rPr>
              <a:t>метапредметных</a:t>
            </a:r>
            <a:r>
              <a:rPr lang="ru-RU" sz="1200" dirty="0" smtClean="0">
                <a:solidFill>
                  <a:schemeClr val="bg1"/>
                </a:solidFill>
              </a:rPr>
              <a:t> результатов образования.</a:t>
            </a:r>
          </a:p>
          <a:p>
            <a:pPr algn="just"/>
            <a:r>
              <a:rPr lang="ru-RU" sz="1200" b="1" dirty="0" smtClean="0">
                <a:solidFill>
                  <a:schemeClr val="bg1"/>
                </a:solidFill>
              </a:rPr>
              <a:t>Бинарная </a:t>
            </a:r>
            <a:r>
              <a:rPr lang="ru-RU" sz="1200" dirty="0" smtClean="0">
                <a:solidFill>
                  <a:schemeClr val="bg1"/>
                </a:solidFill>
              </a:rPr>
              <a:t>оценка позволяет фиксировать состояние оцениваемого объекта на уровне «</a:t>
            </a:r>
            <a:r>
              <a:rPr lang="ru-RU" sz="1200" dirty="0" err="1" smtClean="0">
                <a:solidFill>
                  <a:schemeClr val="bg1"/>
                </a:solidFill>
              </a:rPr>
              <a:t>Да-Нет</a:t>
            </a:r>
            <a:r>
              <a:rPr lang="ru-RU" sz="1200" dirty="0" smtClean="0">
                <a:solidFill>
                  <a:schemeClr val="bg1"/>
                </a:solidFill>
              </a:rPr>
              <a:t>», «Есть – нет», «Проявлено – не проявлено» и используется для организации оценивания личностных результатов учащихся .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Рейтинг 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отражает участие школьников в любых интеллектуальных, творческих и спортивных состязаниях, проводимых как в школе, так и за её пределами. За каждое достижение определенного уровня ученику начисляются баллы в рейтинговой таблице. </a:t>
            </a:r>
            <a:r>
              <a:rPr lang="ru-RU" sz="1200" b="1" dirty="0" smtClean="0">
                <a:solidFill>
                  <a:schemeClr val="bg1"/>
                </a:solidFill>
              </a:rPr>
              <a:t>Рейтинговая</a:t>
            </a:r>
            <a:r>
              <a:rPr lang="ru-RU" sz="1200" dirty="0" smtClean="0">
                <a:solidFill>
                  <a:schemeClr val="bg1"/>
                </a:solidFill>
              </a:rPr>
              <a:t> оценка </a:t>
            </a:r>
            <a:r>
              <a:rPr lang="ru-RU" sz="1200" b="0" dirty="0" smtClean="0">
                <a:solidFill>
                  <a:schemeClr val="bg1"/>
                </a:solidFill>
              </a:rPr>
              <a:t>способствует: повышению учебной мотивации и ответственности, росту социальной активности, ориентации на успех, формированию более адекватной самооценки. </a:t>
            </a:r>
          </a:p>
          <a:p>
            <a:pPr algn="just"/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63714-B116-407B-9253-2300538E76DD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13163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buNone/>
            </a:pPr>
            <a:fld id="{9FE2C8C9-A655-4995-909A-667457FC34A7}" type="slidenum">
              <a:rPr lang="ru-RU">
                <a:solidFill>
                  <a:srgbClr val="FFFFFF"/>
                </a:solidFill>
                <a:latin typeface="Arial" panose="020B0604020202020204" pitchFamily="34" charset="0"/>
              </a:rPr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buNone/>
              </a:pPr>
              <a:t>16</a:t>
            </a:fld>
            <a:endParaRPr 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5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6" tIns="45712" rIns="91426" bIns="45712" anchor="b"/>
          <a:lstStyle/>
          <a:p>
            <a:pPr algn="r" defTabSz="449263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buNone/>
            </a:pPr>
            <a:fld id="{00744936-002C-4114-9D04-60CA6A6CE2C6}" type="slidenum">
              <a:rPr lang="ru-RU" sz="1200">
                <a:solidFill>
                  <a:srgbClr val="FFFFFF"/>
                </a:solidFill>
                <a:latin typeface="Arial" panose="020B0604020202020204" pitchFamily="34" charset="0"/>
              </a:rPr>
              <a:pPr algn="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buNone/>
              </a:pPr>
              <a:t>16</a:t>
            </a:fld>
            <a:endParaRPr lang="ru-RU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1426" tIns="45712" rIns="91426" bIns="45712"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Основу контрольно-оценочной деятельности преподавателя составляет  умение устанавливать контакт с учеником, учитывая его психологические особенности, уровень развития, мотивы обучения и т.д.; использовать в общении оптимальные педагогические средства; 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проектировать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педагогическую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деятельность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от личности обучающегося.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Педагоги в своей деятельности используют два типа эталонов в оценке знаний обучающихся.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       Социальная нормативная ориентация: критерий оценки – социальные нормы, общезначимые сравнения.</a:t>
            </a:r>
            <a:r>
              <a:rPr lang="ru-RU" sz="800" dirty="0" smtClean="0"/>
              <a:t>	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       Индивидуальная нормативная ориентация: критерий оценки – индивидуальный, личностный, при котором ученик сравнивается с самим собой вчерашним, вследствие чего можно выявить индивидуальные успехи или их отсутствие. </a:t>
            </a:r>
            <a:endParaRPr lang="ru-RU" sz="800" b="1" dirty="0" smtClean="0"/>
          </a:p>
        </p:txBody>
      </p:sp>
    </p:spTree>
    <p:extLst>
      <p:ext uri="{BB962C8B-B14F-4D97-AF65-F5344CB8AC3E}">
        <p14:creationId xmlns:p14="http://schemas.microsoft.com/office/powerpoint/2010/main" val="31928074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buNone/>
            </a:pPr>
            <a:fld id="{30DE8F65-8087-42E4-8473-FDB9BDEF97A2}" type="slidenum">
              <a:rPr lang="ru-RU">
                <a:solidFill>
                  <a:srgbClr val="FFFFFF"/>
                </a:solidFill>
                <a:latin typeface="Arial" panose="020B0604020202020204" pitchFamily="34" charset="0"/>
              </a:rPr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buNone/>
              </a:pPr>
              <a:t>17</a:t>
            </a:fld>
            <a:endParaRPr lang="ru-RU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6" tIns="45712" rIns="91426" bIns="45712" anchor="b"/>
          <a:lstStyle/>
          <a:p>
            <a:pPr algn="r" defTabSz="449263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buNone/>
            </a:pPr>
            <a:fld id="{7525C725-34B1-46DA-9E84-BF05AECC91EB}" type="slidenum">
              <a:rPr lang="ru-RU" sz="1200">
                <a:solidFill>
                  <a:srgbClr val="FFFFFF"/>
                </a:solidFill>
                <a:latin typeface="Arial" panose="020B0604020202020204" pitchFamily="34" charset="0"/>
              </a:rPr>
              <a:pPr algn="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buNone/>
              </a:pPr>
              <a:t>17</a:t>
            </a:fld>
            <a:endParaRPr lang="ru-RU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1426" tIns="45712" rIns="91426" bIns="45712"/>
          <a:lstStyle/>
          <a:p>
            <a:pPr marL="0" marR="0" indent="0" algn="just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Оценивание направляет учение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при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этом компетентный преподаватель пользуется в работе параллельно как общепринятой социальной, так и индивидуальной шкалой оценивания. </a:t>
            </a:r>
          </a:p>
        </p:txBody>
      </p:sp>
    </p:spTree>
    <p:extLst>
      <p:ext uri="{BB962C8B-B14F-4D97-AF65-F5344CB8AC3E}">
        <p14:creationId xmlns:p14="http://schemas.microsoft.com/office/powerpoint/2010/main" val="18630327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2563" indent="0" eaLnBrk="1" hangingPunct="1">
              <a:buClr>
                <a:srgbClr val="000066"/>
              </a:buClr>
              <a:buFont typeface="Wingdings" pitchFamily="2" charset="2"/>
              <a:buNone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Оценивание – это обратная связь,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дающая информацию, чему и как ученики обучаются, а также, в какой степени педагог реализовал поставленные учебные цели.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82563" indent="0" eaLnBrk="1" hangingPunct="1">
              <a:buClr>
                <a:srgbClr val="000066"/>
              </a:buClr>
              <a:buFont typeface="Wingdings" pitchFamily="2" charset="2"/>
              <a:buNone/>
              <a:defRPr/>
            </a:pPr>
            <a:r>
              <a:rPr lang="ru-RU" sz="1200" dirty="0" smtClean="0">
                <a:solidFill>
                  <a:schemeClr val="bg1"/>
                </a:solidFill>
              </a:rPr>
              <a:t>Ориентирами  школьной системы оценки качества образования являются:  </a:t>
            </a:r>
            <a:r>
              <a:rPr lang="ru-RU" dirty="0" smtClean="0">
                <a:solidFill>
                  <a:schemeClr val="bg1"/>
                </a:solidFill>
              </a:rPr>
              <a:t>оценивание </a:t>
            </a:r>
            <a:r>
              <a:rPr lang="ru-RU" b="1" i="1" dirty="0" smtClean="0">
                <a:solidFill>
                  <a:schemeClr val="bg1"/>
                </a:solidFill>
              </a:rPr>
              <a:t>достигаемых </a:t>
            </a:r>
            <a:r>
              <a:rPr lang="ru-RU" dirty="0" smtClean="0">
                <a:solidFill>
                  <a:schemeClr val="bg1"/>
                </a:solidFill>
              </a:rPr>
              <a:t>образовательных результатов; оценивание </a:t>
            </a:r>
            <a:r>
              <a:rPr lang="ru-RU" b="1" i="1" dirty="0" smtClean="0">
                <a:solidFill>
                  <a:schemeClr val="bg1"/>
                </a:solidFill>
              </a:rPr>
              <a:t>процесса их формирования;</a:t>
            </a:r>
            <a:endParaRPr lang="ru-RU" dirty="0" smtClean="0">
              <a:solidFill>
                <a:schemeClr val="bg1"/>
              </a:solidFill>
            </a:endParaRPr>
          </a:p>
          <a:p>
            <a:pPr marL="182563" indent="0" eaLnBrk="1" hangingPunct="1">
              <a:buClr>
                <a:srgbClr val="000066"/>
              </a:buClr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оценивание </a:t>
            </a:r>
            <a:r>
              <a:rPr lang="ru-RU" b="1" i="1" dirty="0" smtClean="0">
                <a:solidFill>
                  <a:schemeClr val="bg1"/>
                </a:solidFill>
              </a:rPr>
              <a:t>осознанности каждым обучающимся </a:t>
            </a:r>
            <a:r>
              <a:rPr lang="ru-RU" dirty="0" smtClean="0">
                <a:solidFill>
                  <a:schemeClr val="bg1"/>
                </a:solidFill>
              </a:rPr>
              <a:t>особенностей развития его собственной</a:t>
            </a:r>
            <a:r>
              <a:rPr lang="ru-RU" baseline="0" dirty="0" smtClean="0">
                <a:solidFill>
                  <a:schemeClr val="bg1"/>
                </a:solidFill>
              </a:rPr>
              <a:t> учебной деятельности.</a:t>
            </a:r>
            <a:endParaRPr lang="ru-RU" dirty="0" smtClean="0">
              <a:solidFill>
                <a:schemeClr val="bg1"/>
              </a:solidFill>
            </a:endParaRPr>
          </a:p>
          <a:p>
            <a:pPr marL="182563" indent="0" eaLnBrk="1" hangingPunct="1">
              <a:buClr>
                <a:srgbClr val="000066"/>
              </a:buClr>
              <a:buFont typeface="Wingdings" pitchFamily="2" charset="2"/>
              <a:buNone/>
              <a:defRPr/>
            </a:pPr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63714-B116-407B-9253-2300538E76DD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7145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качестве содержательной и </a:t>
            </a:r>
            <a:r>
              <a:rPr lang="ru-RU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критериальной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базы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оценки выступают планируемые  результаты: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-предметные результаты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метапредметные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результаты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-личностные результаты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63714-B116-407B-9253-2300538E76DD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580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	Проблема системы оценивания достижений учащихся не теряет актуальности на протяжении длительного времени. 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Оценивание рассматривается как одна из важных целей обучения.   Оценка качества образования в образовательной организации позволяет  наиболее точно установить соответствие реального достигаемого качества образования нормативным требованиям, социальным и личностным ожиданиям, что в свою очередь  даёт возможность обеспечить высокий уровень качества образования и удовлетворённости потребителей. </a:t>
            </a:r>
          </a:p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63714-B116-407B-9253-2300538E76DD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7143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Оценочная</a:t>
            </a:r>
            <a:r>
              <a:rPr lang="ru-RU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деятельность осуществляется в соответствии с рядом нормативных документов. </a:t>
            </a:r>
            <a:r>
              <a:rPr lang="ru-RU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Важным для нас документом является Комплексно-целевая программа,  в которой определены система, структура, а также инструментарий оценки достижений учащихся по освоению Основной образовательной программы начального общего образования.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63714-B116-407B-9253-2300538E76DD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5948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целевой  программе определены основные направления деятельности ОО; ожидаемые результаты, направления  деятельности субъектов образования по оценке достижений обучающихся: администрации, педагогов, обучающихся и родителей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63714-B116-407B-9253-2300538E76DD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032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Основным направлением деятельности образовательной организации является -  создание  системы  получения объективной информации о результатах обучения в соответствии с требованиями ФГОС НОО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63714-B116-407B-9253-2300538E76DD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3956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Система оценивания выступает не только как средство обучения, но и регулятор образовательной деятельности.</a:t>
            </a:r>
            <a:r>
              <a:rPr lang="ru-RU" sz="1200" b="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Она диагностирует, информирует, корректирует, влияет на самооценку школьника, способствует созданию успеха, поддержанию интереса к деятельности.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63714-B116-407B-9253-2300538E76DD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10509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Оценочная деятельность учителя 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строится на основе следующих общих принципов.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Основными 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критериями оценивания выступают планируемые результаты обучения.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63714-B116-407B-9253-2300538E76DD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86361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Оценивание – это механизм, обеспечивающий педагога информацией, которая нужна ему, чтобы совершенствовать обучение, находить наиболее эффективные его приёмы, методы, а также мотивировать обучающихся более активно включаться в своё учение. В образовательной деятельности используем следующие виды оценивания: в зависимости от этапа обучения…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63714-B116-407B-9253-2300538E76DD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15102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3900" b="0" dirty="0" smtClean="0">
                <a:solidFill>
                  <a:schemeClr val="tx1"/>
                </a:solidFill>
              </a:rPr>
              <a:t>По методам оценивания…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63714-B116-407B-9253-2300538E76DD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133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AD96208E-BA1E-4998-A6C0-D7723055ABA3}" type="datetimeFigureOut">
              <a:rPr lang="ru-RU"/>
              <a:pPr/>
              <a:t>16.02.2017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8F841442-941D-4C1E-91E1-86B8C1F9B6BF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4637913"/>
      </p:ext>
    </p:extLst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36238"/>
      </p:ext>
    </p:extLst>
  </p:cSld>
  <p:clrMapOvr>
    <a:masterClrMapping/>
  </p:clrMapOvr>
  <p:transition>
    <p:wedg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3" y="1524008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273083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499E2-2B48-44C4-8E5C-C08AAF4DB330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D1845-C586-493E-8273-B56F40199509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19970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6A452-66D9-46AF-9104-736FA7DA598F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CCC80-66CD-4CA2-9F31-282A1CC498EF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48139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62D0F-277A-4D16-B867-C22B20F834DA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30050-A167-420F-9ACF-867E0BC546C2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78012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71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71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6D3C4-2DB3-4E86-94E3-DB0317F683B0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8535E-DC7D-4170-9A99-06927CA3D93A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11247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8C2B5-8B9C-4AAB-87A7-74D45475BD9C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7DFF1-2466-4EE7-9E6E-9B4D0438E4D9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9474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294AA-601A-4F5C-8BE1-D449B751B9D3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A2695-5DC7-4FF2-9165-03A7274C46A9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79305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F11DD-C145-4276-A164-C50A2B3DFDAF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44CD6-2D5B-42BB-83B6-E840D8DD4537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8348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0B21C-93BF-4242-A3C9-3BCB3E434FA9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2604A-2C9C-47FF-A3D6-D5D7DF861614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3502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EFD5F-2D54-462B-802A-EE8DEF0F3772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F7EB5-1779-4F57-89B0-17B4FBF0D2E6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55336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D11BB-0E30-4982-A3C2-9E348D8FC864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93F3F-67F2-4CE3-A741-001EFC796B32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100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5048"/>
            <a:ext cx="2032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735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576751"/>
      </p:ext>
    </p:extLst>
  </p:cSld>
  <p:clrMapOvr>
    <a:masterClrMapping/>
  </p:clrMapOvr>
  <p:transition>
    <p:wedg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B8841-24F4-4602-B125-47BF527F5422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6A62B-B1AE-4BC6-AF97-F5D827401606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61021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C74B0-E4C9-4C4A-9A0E-5BEF8A7D2449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DF227-6C90-4DBA-9D4F-5DFECC67B7DE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66027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C5D3B-B213-458A-996F-15F53BCBF2A8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B5B0A-ABF9-4297-8E55-37CA68DD114F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732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CDB3C-1873-4DE3-9A16-AE4D8CF3B929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14E7C-6E40-4925-A6C9-020A823FFF6D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89827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AFC8B-82EC-4926-9536-F50CF5C7197B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634BC-6DF3-4824-90BF-B3A90D1309B0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278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AD96208E-BA1E-4998-A6C0-D7723055ABA3}" type="datetimeFigureOut">
              <a:rPr lang="ru-RU"/>
              <a:pPr/>
              <a:t>16.02.2017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8F841442-941D-4C1E-91E1-86B8C1F9B6BF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8273634"/>
      </p:ext>
    </p:extLst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227485"/>
      </p:ext>
    </p:extLst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1" y="2821840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1" y="1905093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198635"/>
      </p:ext>
    </p:extLst>
  </p:cSld>
  <p:clrMapOvr>
    <a:masterClrMapping/>
  </p:clrMapOvr>
  <p:transition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6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055102"/>
      </p:ext>
    </p:extLst>
  </p:cSld>
  <p:clrMapOvr>
    <a:masterClrMapping/>
  </p:clrMapOvr>
  <p:transition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209572"/>
      </p:ext>
    </p:extLst>
  </p:cSld>
  <p:clrMapOvr>
    <a:masterClrMapping/>
  </p:clrMapOvr>
  <p:transition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531482"/>
      </p:ext>
    </p:extLst>
  </p:cSld>
  <p:clrMapOvr>
    <a:masterClrMapping/>
  </p:clrMapOvr>
  <p:transition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541147"/>
      </p:ext>
    </p:extLst>
  </p:cSld>
  <p:clrMapOvr>
    <a:masterClrMapping/>
  </p:clrMapOvr>
  <p:transition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972833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120410"/>
      </p:ext>
    </p:extLst>
  </p:cSld>
  <p:clrMapOvr>
    <a:masterClrMapping/>
  </p:clrMapOvr>
  <p:transition>
    <p:wedg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9" y="1004761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11" y="99890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83043283"/>
      </p:ext>
    </p:extLst>
  </p:cSld>
  <p:clrMapOvr>
    <a:masterClrMapping/>
  </p:clrMapOvr>
  <p:transition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550204"/>
      </p:ext>
    </p:extLst>
  </p:cSld>
  <p:clrMapOvr>
    <a:masterClrMapping/>
  </p:clrMapOvr>
  <p:transition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5048"/>
            <a:ext cx="2032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735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01120"/>
      </p:ext>
    </p:extLst>
  </p:cSld>
  <p:clrMapOvr>
    <a:masterClrMapping/>
  </p:clrMapOvr>
  <p:transition>
    <p:wedg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AD96208E-BA1E-4998-A6C0-D7723055ABA3}" type="datetimeFigureOut">
              <a:rPr lang="ru-RU"/>
              <a:pPr/>
              <a:t>16.02.2017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8F841442-941D-4C1E-91E1-86B8C1F9B6BF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8772842"/>
      </p:ext>
    </p:extLst>
  </p:cSld>
  <p:clrMapOvr>
    <a:masterClrMapping/>
  </p:clrMapOvr>
  <p:transition>
    <p:wedg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82421"/>
      </p:ext>
    </p:extLst>
  </p:cSld>
  <p:clrMapOvr>
    <a:masterClrMapping/>
  </p:clrMapOvr>
  <p:transition>
    <p:wedg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1" y="2821840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1" y="1905093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0904"/>
      </p:ext>
    </p:extLst>
  </p:cSld>
  <p:clrMapOvr>
    <a:masterClrMapping/>
  </p:clrMapOvr>
  <p:transition>
    <p:wedg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6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688142"/>
      </p:ext>
    </p:extLst>
  </p:cSld>
  <p:clrMapOvr>
    <a:masterClrMapping/>
  </p:clrMapOvr>
  <p:transition>
    <p:wedg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649081"/>
      </p:ext>
    </p:extLst>
  </p:cSld>
  <p:clrMapOvr>
    <a:masterClrMapping/>
  </p:clrMapOvr>
  <p:transition>
    <p:wedg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296691"/>
      </p:ext>
    </p:extLst>
  </p:cSld>
  <p:clrMapOvr>
    <a:masterClrMapping/>
  </p:clrMapOvr>
  <p:transition>
    <p:wedg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903829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1" y="2821840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1" y="1905093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86195"/>
      </p:ext>
    </p:extLst>
  </p:cSld>
  <p:clrMapOvr>
    <a:masterClrMapping/>
  </p:clrMapOvr>
  <p:transition>
    <p:wedg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079766"/>
      </p:ext>
    </p:extLst>
  </p:cSld>
  <p:clrMapOvr>
    <a:masterClrMapping/>
  </p:clrMapOvr>
  <p:transition>
    <p:wedg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9" y="1004761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11" y="99890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3006748"/>
      </p:ext>
    </p:extLst>
  </p:cSld>
  <p:clrMapOvr>
    <a:masterClrMapping/>
  </p:clrMapOvr>
  <p:transition>
    <p:wedg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550690"/>
      </p:ext>
    </p:extLst>
  </p:cSld>
  <p:clrMapOvr>
    <a:masterClrMapping/>
  </p:clrMapOvr>
  <p:transition>
    <p:wedg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5048"/>
            <a:ext cx="2032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735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366974"/>
      </p:ext>
    </p:extLst>
  </p:cSld>
  <p:clrMapOvr>
    <a:masterClrMapping/>
  </p:clrMapOvr>
  <p:transition>
    <p:wedg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AD96208E-BA1E-4998-A6C0-D7723055ABA3}" type="datetimeFigureOut">
              <a:rPr lang="ru-RU"/>
              <a:pPr/>
              <a:t>16.02.2017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8F841442-941D-4C1E-91E1-86B8C1F9B6BF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7616835"/>
      </p:ext>
    </p:extLst>
  </p:cSld>
  <p:clrMapOvr>
    <a:masterClrMapping/>
  </p:clrMapOvr>
  <p:transition>
    <p:wedg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530469"/>
      </p:ext>
    </p:extLst>
  </p:cSld>
  <p:clrMapOvr>
    <a:masterClrMapping/>
  </p:clrMapOvr>
  <p:transition>
    <p:wedg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1" y="2821840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1" y="1905093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980017"/>
      </p:ext>
    </p:extLst>
  </p:cSld>
  <p:clrMapOvr>
    <a:masterClrMapping/>
  </p:clrMapOvr>
  <p:transition>
    <p:wedg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6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91949"/>
      </p:ext>
    </p:extLst>
  </p:cSld>
  <p:clrMapOvr>
    <a:masterClrMapping/>
  </p:clrMapOvr>
  <p:transition>
    <p:wedg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04355"/>
      </p:ext>
    </p:extLst>
  </p:cSld>
  <p:clrMapOvr>
    <a:masterClrMapping/>
  </p:clrMapOvr>
  <p:transition>
    <p:wedg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19940"/>
      </p:ext>
    </p:extLst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6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794829"/>
      </p:ext>
    </p:extLst>
  </p:cSld>
  <p:clrMapOvr>
    <a:masterClrMapping/>
  </p:clrMapOvr>
  <p:transition>
    <p:wedg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804155"/>
      </p:ext>
    </p:extLst>
  </p:cSld>
  <p:clrMapOvr>
    <a:masterClrMapping/>
  </p:clrMapOvr>
  <p:transition>
    <p:wedg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870506"/>
      </p:ext>
    </p:extLst>
  </p:cSld>
  <p:clrMapOvr>
    <a:masterClrMapping/>
  </p:clrMapOvr>
  <p:transition>
    <p:wedg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9" y="1004761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11" y="99890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33083427"/>
      </p:ext>
    </p:extLst>
  </p:cSld>
  <p:clrMapOvr>
    <a:masterClrMapping/>
  </p:clrMapOvr>
  <p:transition>
    <p:wedg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38693"/>
      </p:ext>
    </p:extLst>
  </p:cSld>
  <p:clrMapOvr>
    <a:masterClrMapping/>
  </p:clrMapOvr>
  <p:transition>
    <p:wedg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5048"/>
            <a:ext cx="2032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735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758104"/>
      </p:ext>
    </p:extLst>
  </p:cSld>
  <p:clrMapOvr>
    <a:masterClrMapping/>
  </p:clrMapOvr>
  <p:transition>
    <p:wedg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noProof="1" smtClean="0"/>
              <a:t>Образец подзаголовка</a:t>
            </a:r>
            <a:endParaRPr lang="en-US" noProof="1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B3C85-FA3C-41BA-A38B-417299A23839}" type="slidenum">
              <a:rPr lang="ru-RU" altLang="en-US"/>
              <a:pPr/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2138129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noProof="1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5AC51-719A-4013-A3B7-DCBBD1AFA741}" type="slidenum">
              <a:rPr lang="ru-RU" altLang="en-US"/>
              <a:pPr/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7349236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/>
          <a:lstStyle>
            <a:lvl1pPr marL="73025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1D799F-102F-4F50-94ED-C391361E0421}" type="slidenum">
              <a:rPr lang="ru-RU" altLang="en-US"/>
              <a:pPr/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1143167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noProof="1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noProof="1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C19A1-FF20-4FFF-A5AE-0D3E5B9BBE18}" type="slidenum">
              <a:rPr lang="ru-RU" altLang="en-US"/>
              <a:pPr/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6405277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429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93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noProof="1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429" y="2362293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noProof="1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19C12-8A66-451C-8829-A4546A238E6E}" type="slidenum">
              <a:rPr lang="ru-RU" altLang="en-US"/>
              <a:pPr/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861052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93081"/>
      </p:ext>
    </p:extLst>
  </p:cSld>
  <p:clrMapOvr>
    <a:masterClrMapping/>
  </p:clrMapOvr>
  <p:transition>
    <p:wedg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5324E-3E03-46F2-AC21-390EF2C6A7DE}" type="slidenum">
              <a:rPr lang="ru-RU" altLang="en-US"/>
              <a:pPr/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45888457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E89B3-7BD4-47E4-BCBF-BE10C3EC34C0}" type="slidenum">
              <a:rPr lang="ru-RU" altLang="en-US"/>
              <a:pPr/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45811277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3" y="1524008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273143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noProof="1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64849-9524-4FAF-BC94-F5B87B42FBFA}" type="slidenum">
              <a:rPr lang="ru-RU" altLang="en-US"/>
              <a:pPr/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27667542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C8F02D-EEF1-444A-8FB1-1A47B639DAB2}" type="slidenum">
              <a:rPr lang="ru-RU" altLang="en-US"/>
              <a:pPr/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8090806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noProof="1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FB85F2-8438-472A-9C96-BBD7A3C44D66}" type="slidenum">
              <a:rPr lang="ru-RU" altLang="en-US"/>
              <a:pPr/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09485775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731"/>
            <a:ext cx="2743200" cy="5851525"/>
          </a:xfrm>
        </p:spPr>
        <p:txBody>
          <a:bodyPr vert="eaVert"/>
          <a:lstStyle/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731"/>
            <a:ext cx="8026400" cy="5851525"/>
          </a:xfrm>
        </p:spPr>
        <p:txBody>
          <a:bodyPr vert="eaVert"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noProof="1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AC3E4D-83C9-4A3A-B738-ACC16B0D06F5}" type="slidenum">
              <a:rPr lang="ru-RU" altLang="en-US"/>
              <a:pPr/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23883667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22238"/>
            <a:ext cx="10058400" cy="1295400"/>
          </a:xfrm>
        </p:spPr>
        <p:txBody>
          <a:bodyPr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719263"/>
            <a:ext cx="5384800" cy="4411662"/>
          </a:xfrm>
        </p:spPr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600" y="1719356"/>
            <a:ext cx="5384800" cy="2128837"/>
          </a:xfrm>
        </p:spPr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197600" y="4000593"/>
            <a:ext cx="5384800" cy="2130425"/>
          </a:xfrm>
        </p:spPr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F6C638-0508-4058-B00C-0DCB3D488EF2}" type="slidenum">
              <a:rPr lang="ru-RU" altLang="en-US"/>
              <a:pPr/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14993202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4587" y="617538"/>
            <a:ext cx="10390716" cy="1143000"/>
          </a:xfrm>
        </p:spPr>
        <p:txBody>
          <a:bodyPr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576917" y="2017713"/>
            <a:ext cx="10363200" cy="4114800"/>
          </a:xfrm>
        </p:spPr>
        <p:txBody>
          <a:bodyPr>
            <a:normAutofit/>
          </a:bodyPr>
          <a:lstStyle/>
          <a:p>
            <a:pPr lvl="0"/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219200" y="63246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70400" y="63246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42400" y="63246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D05C12FB-18B4-4FBA-959F-9CC756FD9306}" type="slidenum">
              <a:rPr lang="ru-RU" altLang="en-US"/>
              <a:pPr/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10818414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5850A-8B05-4CA6-AEC5-E6B0CA542E5A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294B9-A480-4F7F-A692-0A7F51E86CE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3635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D00A7-5C24-4360-86AE-7B25FA8E95A7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2D78EF-DB1E-4F6E-BA44-099677C4EBE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15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262696"/>
      </p:ext>
    </p:extLst>
  </p:cSld>
  <p:clrMapOvr>
    <a:masterClrMapping/>
  </p:clrMapOvr>
  <p:transition>
    <p:wedg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F115-090F-4AAB-BC8B-23431D063C40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45FFDB-7592-4813-AC40-BF73733EF00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3547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FCB39-E622-4503-B2F4-9E5913DDDBB0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62D93-6563-4F99-9D62-0040E419D08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02443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429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93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429" y="2362293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C5C16-2E09-4CEB-9664-18A9DD590F80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8351C-07A4-4250-936C-4217F3A5B09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06358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007E6-125B-438C-973C-7AE8C722F956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57F13-FBC0-4706-9285-3EA8117AD07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39859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7DBA1-84E9-4C7F-9DD9-3AEB3F50E709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6462A-4440-4F2D-9434-EFC98FE4C40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49640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3" y="1524008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273143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94FCC-D14E-4F1B-8DBD-72DF0968E2C2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0483C-1822-4A4A-A1F3-621DA026991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344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17649-0688-432D-B220-5DE054A5D508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2C9E5-CAAD-4E92-BD78-B9EDEA923F4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01404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5BC44-2F8F-45E2-A281-46ECCF88FECF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6C0FBD-6B74-491B-9854-F6514C66952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92222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731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731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30408-7BA9-4651-BBC3-5CA5C639D89A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49A068-0330-4FF1-8FB2-DE0CBB775BA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80887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22238"/>
            <a:ext cx="100584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719263"/>
            <a:ext cx="53848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600" y="1719356"/>
            <a:ext cx="5384800" cy="21288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197600" y="4000593"/>
            <a:ext cx="5384800" cy="21304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F2043-D0CE-46D0-8A98-F0AF06A489E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025599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573671"/>
      </p:ext>
    </p:extLst>
  </p:cSld>
  <p:clrMapOvr>
    <a:masterClrMapping/>
  </p:clrMapOvr>
  <p:transition>
    <p:wedg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4587" y="617538"/>
            <a:ext cx="10390716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576917" y="2017713"/>
            <a:ext cx="103632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219200" y="63246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70400" y="63246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42400" y="63246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0E4870C2-8335-48A0-8530-1AC9A16ECB1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46527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F52F6-EAFD-4E25-A60F-7ACEBBB57D23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ADDB9-A00A-4B90-954D-6A8D1BBFBB29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78555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D13BB-7127-4867-AA2C-8BB6337C5386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A1BD8-50CC-4712-96C8-8040030A6976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57297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E4A18-F0E5-40EA-B753-53738897EC93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E4E7B-A39D-4E4B-B6B8-F96342A9E512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3896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1950F-C945-4D7F-AC67-07235CD7D7EE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E50D3-8C56-47A6-8055-4DD8CE08898E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82855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424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85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424" y="2362285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3E147-02D5-4538-B01B-404D29503978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5147F-FAA9-438E-9EE5-B8AABD020464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98084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15A8C-901A-47A7-A0E1-66F153A2FAD0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E6DC0-639E-4FCF-925F-67F1B48CFD65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78021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52B59-768D-4635-9F49-955988A74B19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E82E1-D86B-4D54-812E-2DE59943AC98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06388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3" y="1524008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273135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499E2-2B48-44C4-8E5C-C08AAF4DB330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D1845-C586-493E-8273-B56F40199509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06856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6A452-66D9-46AF-9104-736FA7DA598F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CCC80-66CD-4CA2-9F31-282A1CC498EF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169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60208"/>
      </p:ext>
    </p:extLst>
  </p:cSld>
  <p:clrMapOvr>
    <a:masterClrMapping/>
  </p:clrMapOvr>
  <p:transition>
    <p:wedg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62D0F-277A-4D16-B867-C22B20F834DA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30050-A167-420F-9ACF-867E0BC546C2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12721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723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723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6D3C4-2DB3-4E86-94E3-DB0317F683B0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8535E-DC7D-4170-9A99-06927CA3D93A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55032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F52F6-EAFD-4E25-A60F-7ACEBBB57D23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ADDB9-A00A-4B90-954D-6A8D1BBFBB29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67045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D13BB-7127-4867-AA2C-8BB6337C5386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A1BD8-50CC-4712-96C8-8040030A6976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19434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E4A18-F0E5-40EA-B753-53738897EC93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E4E7B-A39D-4E4B-B6B8-F96342A9E512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2757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1950F-C945-4D7F-AC67-07235CD7D7EE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E50D3-8C56-47A6-8055-4DD8CE08898E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93410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409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63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409" y="2362263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3E147-02D5-4538-B01B-404D29503978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5147F-FAA9-438E-9EE5-B8AABD020464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75010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15A8C-901A-47A7-A0E1-66F153A2FAD0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E6DC0-639E-4FCF-925F-67F1B48CFD65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92961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52B59-768D-4635-9F49-955988A74B19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E82E1-D86B-4D54-812E-2DE59943AC98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13392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3" y="1524008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499E2-2B48-44C4-8E5C-C08AAF4DB330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D1845-C586-493E-8273-B56F40199509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447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9" y="1004761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11" y="99890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62930787"/>
      </p:ext>
    </p:extLst>
  </p:cSld>
  <p:clrMapOvr>
    <a:masterClrMapping/>
  </p:clrMapOvr>
  <p:transition>
    <p:wedg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6A452-66D9-46AF-9104-736FA7DA598F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CCC80-66CD-4CA2-9F31-282A1CC498EF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16119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62D0F-277A-4D16-B867-C22B20F834DA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30050-A167-420F-9ACF-867E0BC546C2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9452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6D3C4-2DB3-4E86-94E3-DB0317F683B0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8535E-DC7D-4170-9A99-06927CA3D93A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04452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F52F6-EAFD-4E25-A60F-7ACEBBB57D23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ADDB9-A00A-4B90-954D-6A8D1BBFBB29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72694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D13BB-7127-4867-AA2C-8BB6337C5386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A1BD8-50CC-4712-96C8-8040030A6976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64763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E4A18-F0E5-40EA-B753-53738897EC93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E4E7B-A39D-4E4B-B6B8-F96342A9E512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1439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1950F-C945-4D7F-AC67-07235CD7D7EE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E50D3-8C56-47A6-8055-4DD8CE08898E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08742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89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33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89" y="2362233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3E147-02D5-4538-B01B-404D29503978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5147F-FAA9-438E-9EE5-B8AABD020464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88098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15A8C-901A-47A7-A0E1-66F153A2FAD0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E6DC0-639E-4FCF-925F-67F1B48CFD65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7734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52B59-768D-4635-9F49-955988A74B19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E82E1-D86B-4D54-812E-2DE59943AC98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244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96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 panose="05020102010507070707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335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 panose="05020102010507070707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825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 panose="05000000000000000000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 panose="05020102010507070707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 panose="05000000000000000000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1930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 panose="05020102010507070707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225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 panose="05020102010507070707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215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 panose="05000000000000000000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1C7E5"/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AE5123-A067-468E-B919-C76EAD2FDEFC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59CA89-5A1A-45DC-A190-E2FE4BEBDD2D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59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689" r:id="rId1"/>
    <p:sldLayoutId id="2147484690" r:id="rId2"/>
    <p:sldLayoutId id="2147484691" r:id="rId3"/>
    <p:sldLayoutId id="2147484692" r:id="rId4"/>
    <p:sldLayoutId id="2147484693" r:id="rId5"/>
    <p:sldLayoutId id="2147484694" r:id="rId6"/>
    <p:sldLayoutId id="2147484695" r:id="rId7"/>
    <p:sldLayoutId id="2147484696" r:id="rId8"/>
    <p:sldLayoutId id="2147484697" r:id="rId9"/>
    <p:sldLayoutId id="2147484698" r:id="rId10"/>
    <p:sldLayoutId id="21474846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232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 panose="05020102010507070707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335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 panose="05020102010507070707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825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 panose="05000000000000000000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 panose="05020102010507070707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 panose="05000000000000000000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1930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 panose="05020102010507070707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225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 panose="05020102010507070707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215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 panose="05000000000000000000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8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 panose="05020102010507070707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335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 panose="05020102010507070707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825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 panose="05000000000000000000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 panose="05020102010507070707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 panose="05000000000000000000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1930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 panose="05020102010507070707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225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 panose="05020102010507070707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215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 panose="05000000000000000000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AD96208E-BA1E-4998-A6C0-D7723055ABA3}" type="datetimeFigureOut">
              <a:rPr lang="ru-RU" smtClean="0">
                <a:solidFill>
                  <a:srgbClr val="B13F9A"/>
                </a:solidFill>
              </a:rPr>
              <a:pPr/>
              <a:t>16.02.2017</a:t>
            </a:fld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B13F9A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8F841442-941D-4C1E-91E1-86B8C1F9B6BF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 dirty="0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409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 panose="05020102010507070707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335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 panose="05020102010507070707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825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 panose="05000000000000000000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 panose="05020102010507070707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 panose="05000000000000000000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1930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 panose="05020102010507070707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225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 panose="05020102010507070707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215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 panose="05000000000000000000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1C7E5"/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3d prstMaterial="softEdge">
              <a:bevelT w="38100" h="38100"/>
            </a:sp3d>
          </a:bodyPr>
          <a:lstStyle/>
          <a:p>
            <a:pPr lvl="0"/>
            <a:r>
              <a:rPr lang="ru-RU" altLang="en-US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5"/>
            <a:ext cx="109728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768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3B8B9"/>
                </a:solidFill>
                <a:latin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alt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768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93B8B9"/>
                </a:solidFill>
                <a:latin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alt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768"/>
            <a:ext cx="1016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3B8B9"/>
                </a:solidFill>
                <a:latin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087FFFC0-886A-432D-9952-BCE28CC38243}" type="slidenum">
              <a:rPr lang="ru-RU" altLang="en-US"/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30237804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  <p:sldLayoutId id="2147484172" r:id="rId12"/>
    <p:sldLayoutId id="21474841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Lucida Sans" panose="020B060203050402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anose="020B0602030504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anose="020B0602030504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anose="020B0602030504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anose="020B0602030504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anose="05020102010507070707" pitchFamily="18" charset="2"/>
        <a:buChar char=""/>
        <a:defRPr sz="2800" kern="1200">
          <a:solidFill>
            <a:schemeClr val="tx1"/>
          </a:solidFill>
          <a:latin typeface="Book Antiqua" panose="02040602050305030304" pitchFamily="18" charset="0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"/>
        <a:defRPr sz="2400" kern="1200">
          <a:solidFill>
            <a:schemeClr val="tx1"/>
          </a:solidFill>
          <a:latin typeface="Book Antiqua" panose="02040602050305030304" pitchFamily="18" charset="0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Book Antiqua" panose="02040602050305030304" pitchFamily="18" charset="0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anose="05040102010807070707" pitchFamily="18" charset="2"/>
        <a:buChar char=""/>
        <a:defRPr sz="2000" kern="1200">
          <a:solidFill>
            <a:schemeClr val="tx1"/>
          </a:solidFill>
          <a:latin typeface="Book Antiqua" panose="02040602050305030304" pitchFamily="18" charset="0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"/>
        <a:defRPr sz="2000" kern="1200">
          <a:solidFill>
            <a:schemeClr val="tx1"/>
          </a:solidFill>
          <a:latin typeface="Book Antiqua" panose="02040602050305030304" pitchFamily="18" charset="0"/>
          <a:ea typeface="+mn-ea"/>
          <a:cs typeface="+mn-cs"/>
        </a:defRPr>
      </a:lvl5pPr>
      <a:lvl6pPr marL="1764665" indent="-182880" algn="l" rtl="0" eaLnBrk="1" latinLnBrk="0" hangingPunct="1">
        <a:spcBef>
          <a:spcPct val="20000"/>
        </a:spcBef>
        <a:buClr>
          <a:schemeClr val="tx1"/>
        </a:buClr>
        <a:buFont typeface="Wingdings 3" panose="05040102010807070707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255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550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1C7E5"/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09600" y="1600205"/>
            <a:ext cx="109728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768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3C5F98A-D425-4DB1-8308-A8C61E6EA20D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768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768"/>
            <a:ext cx="1016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3B8B9"/>
                </a:solidFill>
                <a:latin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0CEBB04-E196-44CE-8F78-9BDC045BAB2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709592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603" r:id="rId1"/>
    <p:sldLayoutId id="2147484604" r:id="rId2"/>
    <p:sldLayoutId id="2147484605" r:id="rId3"/>
    <p:sldLayoutId id="2147484606" r:id="rId4"/>
    <p:sldLayoutId id="2147484607" r:id="rId5"/>
    <p:sldLayoutId id="2147484608" r:id="rId6"/>
    <p:sldLayoutId id="2147484609" r:id="rId7"/>
    <p:sldLayoutId id="2147484610" r:id="rId8"/>
    <p:sldLayoutId id="2147484611" r:id="rId9"/>
    <p:sldLayoutId id="2147484612" r:id="rId10"/>
    <p:sldLayoutId id="2147484613" r:id="rId11"/>
    <p:sldLayoutId id="2147484614" r:id="rId12"/>
    <p:sldLayoutId id="214748461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anose="05020102010507070707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anose="050401020108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1C7E5"/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09600" y="1600205"/>
            <a:ext cx="109728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760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AACF7C-9149-41EE-B809-87805B2B1C6B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760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760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25310A-51A6-49AE-AD72-2D29E00B4EA2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1108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617" r:id="rId1"/>
    <p:sldLayoutId id="2147484618" r:id="rId2"/>
    <p:sldLayoutId id="2147484619" r:id="rId3"/>
    <p:sldLayoutId id="2147484620" r:id="rId4"/>
    <p:sldLayoutId id="2147484621" r:id="rId5"/>
    <p:sldLayoutId id="2147484622" r:id="rId6"/>
    <p:sldLayoutId id="2147484623" r:id="rId7"/>
    <p:sldLayoutId id="2147484624" r:id="rId8"/>
    <p:sldLayoutId id="2147484625" r:id="rId9"/>
    <p:sldLayoutId id="2147484626" r:id="rId10"/>
    <p:sldLayoutId id="21474846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1C7E5"/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09600" y="1600205"/>
            <a:ext cx="109728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738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AACF7C-9149-41EE-B809-87805B2B1C6B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738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738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25310A-51A6-49AE-AD72-2D29E00B4EA2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1101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641" r:id="rId1"/>
    <p:sldLayoutId id="2147484642" r:id="rId2"/>
    <p:sldLayoutId id="2147484643" r:id="rId3"/>
    <p:sldLayoutId id="2147484644" r:id="rId4"/>
    <p:sldLayoutId id="2147484645" r:id="rId5"/>
    <p:sldLayoutId id="2147484646" r:id="rId6"/>
    <p:sldLayoutId id="2147484647" r:id="rId7"/>
    <p:sldLayoutId id="2147484648" r:id="rId8"/>
    <p:sldLayoutId id="2147484649" r:id="rId9"/>
    <p:sldLayoutId id="2147484650" r:id="rId10"/>
    <p:sldLayoutId id="2147484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1C7E5"/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09600" y="1600205"/>
            <a:ext cx="109728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708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AACF7C-9149-41EE-B809-87805B2B1C6B}" type="datetimeFigureOut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16.02.2017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708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C9FAFC">
                  <a:shade val="50000"/>
                </a:srgb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708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25310A-51A6-49AE-AD72-2D29E00B4EA2}" type="slidenum">
              <a:rPr lang="ru-RU">
                <a:solidFill>
                  <a:srgbClr val="C9FAF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C9FAF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0640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665" r:id="rId1"/>
    <p:sldLayoutId id="2147484666" r:id="rId2"/>
    <p:sldLayoutId id="2147484667" r:id="rId3"/>
    <p:sldLayoutId id="2147484668" r:id="rId4"/>
    <p:sldLayoutId id="2147484669" r:id="rId5"/>
    <p:sldLayoutId id="2147484670" r:id="rId6"/>
    <p:sldLayoutId id="2147484671" r:id="rId7"/>
    <p:sldLayoutId id="2147484672" r:id="rId8"/>
    <p:sldLayoutId id="2147484673" r:id="rId9"/>
    <p:sldLayoutId id="2147484674" r:id="rId10"/>
    <p:sldLayoutId id="21474846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9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0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2949" y="480176"/>
            <a:ext cx="10715223" cy="2311245"/>
          </a:xfrm>
        </p:spPr>
        <p:txBody>
          <a:bodyPr anchor="b"/>
          <a:lstStyle/>
          <a:p>
            <a:pPr eaLnBrk="1" hangingPunct="1"/>
            <a:r>
              <a:rPr lang="en-GB" alt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alt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en-US" sz="3600" cap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Комплексный   </a:t>
            </a:r>
            <a:r>
              <a:rPr lang="ru-RU" altLang="en-US" sz="3600" cap="none" dirty="0" smtClean="0">
                <a:solidFill>
                  <a:schemeClr val="bg1"/>
                </a:solidFill>
                <a:effectLst/>
                <a:latin typeface="+mj-lt"/>
              </a:rPr>
              <a:t> подход </a:t>
            </a:r>
            <a:br>
              <a:rPr lang="ru-RU" altLang="en-US" sz="3600" cap="none" dirty="0" smtClean="0">
                <a:solidFill>
                  <a:schemeClr val="bg1"/>
                </a:solidFill>
                <a:effectLst/>
                <a:latin typeface="+mj-lt"/>
              </a:rPr>
            </a:br>
            <a:r>
              <a:rPr lang="ru-RU" altLang="en-US" sz="3600" cap="none" dirty="0" smtClean="0">
                <a:solidFill>
                  <a:schemeClr val="bg1"/>
                </a:solidFill>
                <a:effectLst/>
                <a:latin typeface="+mj-lt"/>
              </a:rPr>
              <a:t>к организации                                               контрольно-оценочной деятельности                                           в условиях реализации ФГОС</a:t>
            </a:r>
            <a:endParaRPr lang="en-GB" altLang="en-US" sz="3600" cap="none" dirty="0" smtClean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21507" name="Подзаголовок 2"/>
          <p:cNvSpPr>
            <a:spLocks noGrp="1" noChangeArrowheads="1"/>
          </p:cNvSpPr>
          <p:nvPr>
            <p:ph type="subTitle" idx="1"/>
          </p:nvPr>
        </p:nvSpPr>
        <p:spPr>
          <a:xfrm>
            <a:off x="5527956" y="4267871"/>
            <a:ext cx="6136480" cy="1974850"/>
          </a:xfrm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1" hangingPunct="1">
              <a:buSzPct val="80000"/>
              <a:buFont typeface="Wingdings 2" panose="05020102010507070707" pitchFamily="18" charset="2"/>
              <a:buNone/>
            </a:pPr>
            <a:r>
              <a:rPr lang="ru-RU" altLang="en-US" sz="3200" b="1" i="1" dirty="0" smtClean="0">
                <a:solidFill>
                  <a:srgbClr val="320E04"/>
                </a:solidFill>
              </a:rPr>
              <a:t>Способность к приобретению</a:t>
            </a:r>
          </a:p>
          <a:p>
            <a:pPr algn="r" eaLnBrk="1" hangingPunct="1">
              <a:buSzPct val="80000"/>
              <a:buFont typeface="Wingdings 2" panose="05020102010507070707" pitchFamily="18" charset="2"/>
              <a:buNone/>
            </a:pPr>
            <a:r>
              <a:rPr lang="ru-RU" altLang="en-US" sz="3200" b="1" i="1" dirty="0" smtClean="0">
                <a:solidFill>
                  <a:srgbClr val="320E04"/>
                </a:solidFill>
              </a:rPr>
              <a:t>знаний – величайшее</a:t>
            </a:r>
          </a:p>
          <a:p>
            <a:pPr algn="r" eaLnBrk="1" hangingPunct="1">
              <a:buSzPct val="80000"/>
              <a:buFont typeface="Wingdings 2" panose="05020102010507070707" pitchFamily="18" charset="2"/>
              <a:buNone/>
            </a:pPr>
            <a:r>
              <a:rPr lang="ru-RU" altLang="en-US" sz="3200" b="1" i="1" dirty="0" smtClean="0">
                <a:solidFill>
                  <a:srgbClr val="320E04"/>
                </a:solidFill>
              </a:rPr>
              <a:t>преимущество</a:t>
            </a:r>
          </a:p>
        </p:txBody>
      </p:sp>
      <p:pic>
        <p:nvPicPr>
          <p:cNvPr id="5" name="Рисунок 4" descr="http://gorono-ozersk.ru/sites/default/files/2016news_images/apr/20/monitorin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811" y="2473145"/>
            <a:ext cx="4157472" cy="4134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48867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4913" y="0"/>
            <a:ext cx="11423559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524000" y="14"/>
            <a:ext cx="9144000" cy="1136073"/>
          </a:xfrm>
          <a:ln w="57150">
            <a:solidFill>
              <a:srgbClr val="800E8C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Виды оценивания</a:t>
            </a:r>
            <a:endParaRPr lang="ru-RU" sz="4000" dirty="0">
              <a:solidFill>
                <a:srgbClr val="002060"/>
              </a:solidFill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909770813"/>
              </p:ext>
            </p:extLst>
          </p:nvPr>
        </p:nvGraphicFramePr>
        <p:xfrm>
          <a:off x="1221614" y="1246916"/>
          <a:ext cx="9650155" cy="52924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299287723"/>
      </p:ext>
    </p:extLst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221" y="0"/>
            <a:ext cx="11431979" cy="730802"/>
          </a:xfrm>
        </p:spPr>
        <p:txBody>
          <a:bodyPr/>
          <a:lstStyle/>
          <a:p>
            <a:pPr lvl="0" defTabSz="449263" eaLnBrk="1" hangingPunct="1"/>
            <a:r>
              <a:rPr lang="ru-RU" sz="3200" dirty="0" smtClean="0">
                <a:ln>
                  <a:noFill/>
                </a:ln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/>
            </a:r>
            <a:br>
              <a:rPr lang="ru-RU" sz="3200" dirty="0" smtClean="0">
                <a:ln>
                  <a:noFill/>
                </a:ln>
                <a:solidFill>
                  <a:schemeClr val="bg1"/>
                </a:solidFill>
                <a:effectLst/>
                <a:latin typeface="Garamond" panose="02020404030301010803" pitchFamily="18" charset="0"/>
              </a:rPr>
            </a:br>
            <a:r>
              <a:rPr lang="ru-RU" sz="3200" dirty="0">
                <a:ln>
                  <a:noFill/>
                </a:ln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/>
            </a:r>
            <a:br>
              <a:rPr lang="ru-RU" sz="3200" dirty="0">
                <a:ln>
                  <a:noFill/>
                </a:ln>
                <a:solidFill>
                  <a:schemeClr val="bg1"/>
                </a:solidFill>
                <a:effectLst/>
                <a:latin typeface="Garamond" panose="02020404030301010803" pitchFamily="18" charset="0"/>
              </a:rPr>
            </a:br>
            <a:r>
              <a:rPr lang="ru-RU" sz="3600" dirty="0" smtClean="0">
                <a:ln>
                  <a:noFill/>
                </a:ln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Процедуры </a:t>
            </a:r>
            <a:r>
              <a:rPr lang="ru-RU" sz="3600" dirty="0">
                <a:ln>
                  <a:noFill/>
                </a:ln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и механизмы оценки в начальной школе: </a:t>
            </a:r>
            <a:r>
              <a:rPr lang="ru-RU" sz="2400" i="1" dirty="0">
                <a:ln>
                  <a:noFill/>
                </a:ln>
                <a:solidFill>
                  <a:srgbClr val="006633"/>
                </a:solidFill>
                <a:effectLst/>
                <a:latin typeface="Garamond" panose="02020404030301010803" pitchFamily="18" charset="0"/>
              </a:rPr>
              <a:t/>
            </a:r>
            <a:br>
              <a:rPr lang="ru-RU" sz="2400" i="1" dirty="0">
                <a:ln>
                  <a:noFill/>
                </a:ln>
                <a:solidFill>
                  <a:srgbClr val="006633"/>
                </a:solidFill>
                <a:effectLst/>
                <a:latin typeface="Garamond" panose="02020404030301010803" pitchFamily="18" charset="0"/>
              </a:rPr>
            </a:br>
            <a:r>
              <a:rPr lang="ru-RU" sz="2400" i="1" dirty="0">
                <a:ln>
                  <a:noFill/>
                </a:ln>
                <a:solidFill>
                  <a:srgbClr val="006633"/>
                </a:solidFill>
                <a:effectLst/>
                <a:latin typeface="Garamond" panose="02020404030301010803" pitchFamily="18" charset="0"/>
              </a:rPr>
              <a:t/>
            </a:r>
            <a:br>
              <a:rPr lang="ru-RU" sz="2400" i="1" dirty="0">
                <a:ln>
                  <a:noFill/>
                </a:ln>
                <a:solidFill>
                  <a:srgbClr val="006633"/>
                </a:solidFill>
                <a:effectLst/>
                <a:latin typeface="Garamond" panose="02020404030301010803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682" y="571015"/>
            <a:ext cx="11748655" cy="5982191"/>
          </a:xfrm>
        </p:spPr>
        <p:txBody>
          <a:bodyPr/>
          <a:lstStyle/>
          <a:p>
            <a:pPr marL="0" lvl="0" indent="0" algn="just" defTabSz="449263" eaLnBrk="1" hangingPunct="1">
              <a:spcBef>
                <a:spcPts val="350"/>
              </a:spcBef>
              <a:buClrTx/>
              <a:buNone/>
            </a:pPr>
            <a:r>
              <a:rPr lang="ru-RU" sz="2000" b="1" dirty="0">
                <a:solidFill>
                  <a:srgbClr val="000000"/>
                </a:solidFill>
                <a:latin typeface="Arial"/>
              </a:rPr>
              <a:t>Внутренняя оценка </a:t>
            </a:r>
            <a:r>
              <a:rPr lang="ru-RU" sz="2000" dirty="0">
                <a:solidFill>
                  <a:srgbClr val="000000"/>
                </a:solidFill>
                <a:latin typeface="Arial"/>
              </a:rPr>
              <a:t>— это оценка самой школы (ребенка, учителя, школьного психолога, администрации и т. д.), которая выражается в текущих отметках, которые ставятся учителями; в результатах самооценки учащихся; в результатах наблюдений, </a:t>
            </a:r>
            <a:r>
              <a:rPr lang="ru-RU" sz="2000" dirty="0" err="1">
                <a:solidFill>
                  <a:srgbClr val="000000"/>
                </a:solidFill>
                <a:latin typeface="Arial"/>
              </a:rPr>
              <a:t>проводящихся</a:t>
            </a:r>
            <a:r>
              <a:rPr lang="ru-RU" sz="2000" dirty="0">
                <a:solidFill>
                  <a:srgbClr val="000000"/>
                </a:solidFill>
                <a:latin typeface="Arial"/>
              </a:rPr>
              <a:t> учителями и школьными психологами; в промежуточных и итоговой оценках учащихся и, наконец, в решении педагогического совета школы о переводе выпускника в следующий класс или на следующую ступень обучения. </a:t>
            </a:r>
          </a:p>
          <a:p>
            <a:pPr marL="0" lvl="0" indent="0" algn="just" defTabSz="449263" eaLnBrk="1" hangingPunct="1">
              <a:spcBef>
                <a:spcPts val="350"/>
              </a:spcBef>
              <a:buClrTx/>
              <a:buNone/>
            </a:pPr>
            <a:r>
              <a:rPr lang="ru-RU" sz="2000" b="1" dirty="0">
                <a:solidFill>
                  <a:srgbClr val="000000"/>
                </a:solidFill>
                <a:latin typeface="Arial"/>
              </a:rPr>
              <a:t>Внешняя оценка </a:t>
            </a:r>
            <a:r>
              <a:rPr lang="ru-RU" sz="2000" dirty="0">
                <a:solidFill>
                  <a:srgbClr val="000000"/>
                </a:solidFill>
                <a:latin typeface="Arial"/>
              </a:rPr>
              <a:t>— оценка, которая проводится внешними по отношению к школе службами, уполномоченными вести оценочную деятельность. </a:t>
            </a:r>
          </a:p>
          <a:p>
            <a:pPr marL="0" lvl="0" indent="0" algn="just" defTabSz="449263" eaLnBrk="1" hangingPunct="1">
              <a:spcBef>
                <a:spcPts val="350"/>
              </a:spcBef>
              <a:buClrTx/>
              <a:buNone/>
            </a:pPr>
            <a:r>
              <a:rPr lang="ru-RU" sz="2000" b="1" dirty="0">
                <a:solidFill>
                  <a:srgbClr val="000000"/>
                </a:solidFill>
                <a:latin typeface="Arial"/>
              </a:rPr>
              <a:t>Итоговая оценка </a:t>
            </a:r>
            <a:r>
              <a:rPr lang="ru-RU" sz="2000" dirty="0">
                <a:solidFill>
                  <a:srgbClr val="000000"/>
                </a:solidFill>
                <a:latin typeface="Arial"/>
              </a:rPr>
              <a:t>– «точка соприкосновения» внутренней и внешней оценки. В начальной школе в соответствии с Законом «Об образовании» государственная итоговая аттестация выпускников не предусматривается, поэтому прямое включение внешней оценки в итоговую оценку младших школьников исключается.</a:t>
            </a:r>
          </a:p>
          <a:p>
            <a:pPr marL="0" lvl="0" indent="0" algn="just" defTabSz="449263" eaLnBrk="1" hangingPunct="1">
              <a:spcBef>
                <a:spcPts val="350"/>
              </a:spcBef>
              <a:buClrTx/>
              <a:buNone/>
            </a:pPr>
            <a:r>
              <a:rPr lang="ru-RU" sz="2000" b="1" dirty="0">
                <a:solidFill>
                  <a:srgbClr val="000000"/>
                </a:solidFill>
                <a:latin typeface="Arial"/>
              </a:rPr>
              <a:t>Портфолио учащегося </a:t>
            </a:r>
            <a:r>
              <a:rPr lang="ru-RU" sz="2000" dirty="0">
                <a:solidFill>
                  <a:srgbClr val="000000"/>
                </a:solidFill>
                <a:latin typeface="Arial"/>
              </a:rPr>
              <a:t>- это оптимальный способ организации системы накопительной оценки, понимаемое как коллекция работ и результатов учащегося, которая демонстрирует его усилия, прогресс и достижения в различных областях. Это может быть:</a:t>
            </a:r>
          </a:p>
          <a:p>
            <a:pPr marL="0" lvl="0" indent="0" algn="just" defTabSz="449263" eaLnBrk="1" hangingPunct="1">
              <a:spcBef>
                <a:spcPts val="350"/>
              </a:spcBef>
              <a:buClrTx/>
              <a:buNone/>
            </a:pPr>
            <a:r>
              <a:rPr lang="ru-RU" sz="2000" dirty="0">
                <a:solidFill>
                  <a:srgbClr val="000000"/>
                </a:solidFill>
                <a:latin typeface="Arial"/>
              </a:rPr>
              <a:t>                - выборки детских работ;</a:t>
            </a:r>
          </a:p>
          <a:p>
            <a:pPr marL="0" lvl="0" indent="0" algn="just" defTabSz="449263" eaLnBrk="1" hangingPunct="1">
              <a:spcBef>
                <a:spcPts val="350"/>
              </a:spcBef>
              <a:buClrTx/>
              <a:buNone/>
            </a:pPr>
            <a:r>
              <a:rPr lang="ru-RU" sz="2000" dirty="0">
                <a:solidFill>
                  <a:srgbClr val="000000"/>
                </a:solidFill>
                <a:latin typeface="Arial"/>
              </a:rPr>
              <a:t>                - систематизированные материалы наблюдений;</a:t>
            </a:r>
          </a:p>
          <a:p>
            <a:pPr marL="0" lvl="0" indent="0" algn="just" defTabSz="449263" eaLnBrk="1" hangingPunct="1">
              <a:spcBef>
                <a:spcPts val="350"/>
              </a:spcBef>
              <a:buClrTx/>
              <a:buNone/>
            </a:pPr>
            <a:r>
              <a:rPr lang="ru-RU" sz="2000" dirty="0">
                <a:solidFill>
                  <a:srgbClr val="000000"/>
                </a:solidFill>
                <a:latin typeface="Arial"/>
              </a:rPr>
              <a:t>                - материалы, характеризующие достижения учащихся во </a:t>
            </a:r>
            <a:r>
              <a:rPr lang="ru-RU" sz="2000" dirty="0" err="1">
                <a:solidFill>
                  <a:srgbClr val="000000"/>
                </a:solidFill>
                <a:latin typeface="Arial"/>
              </a:rPr>
              <a:t>внеучебной</a:t>
            </a:r>
            <a:r>
              <a:rPr lang="ru-RU" sz="2000" dirty="0">
                <a:solidFill>
                  <a:srgbClr val="000000"/>
                </a:solidFill>
                <a:latin typeface="Arial"/>
              </a:rPr>
              <a:t> (школьной и внешкольной) и досуговой деятельности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5246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Group 1"/>
          <p:cNvGrpSpPr>
            <a:grpSpLocks/>
          </p:cNvGrpSpPr>
          <p:nvPr/>
        </p:nvGrpSpPr>
        <p:grpSpPr bwMode="auto">
          <a:xfrm>
            <a:off x="502277" y="1"/>
            <a:ext cx="11217499" cy="6858000"/>
            <a:chOff x="295" y="145"/>
            <a:chExt cx="5169" cy="3886"/>
          </a:xfrm>
        </p:grpSpPr>
        <p:pic>
          <p:nvPicPr>
            <p:cNvPr id="3174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145"/>
              <a:ext cx="5169" cy="3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47" name="Text Box 3"/>
            <p:cNvSpPr txBox="1">
              <a:spLocks noChangeArrowheads="1"/>
            </p:cNvSpPr>
            <p:nvPr/>
          </p:nvSpPr>
          <p:spPr bwMode="auto">
            <a:xfrm>
              <a:off x="295" y="145"/>
              <a:ext cx="5169" cy="3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1pPr>
              <a:lvl2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2pPr>
              <a:lvl3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3pPr>
              <a:lvl4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4pPr>
              <a:lvl5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bg1"/>
                  </a:solidFill>
                  <a:latin typeface="Arial" panose="020B0604020202020204" pitchFamily="34" charset="0"/>
                  <a:ea typeface="Droid Sans" charset="0"/>
                  <a:cs typeface="Droid Sans" charset="0"/>
                </a:defRPr>
              </a:lvl9pPr>
            </a:lstStyle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645705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lum bright="10000"/>
          </a:blip>
          <a:stretch>
            <a:fillRect/>
          </a:stretch>
        </p:blipFill>
        <p:spPr>
          <a:xfrm>
            <a:off x="399245" y="0"/>
            <a:ext cx="11127347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9245" y="-12879"/>
            <a:ext cx="11127347" cy="1143000"/>
          </a:xfrm>
          <a:ln w="57150">
            <a:solidFill>
              <a:srgbClr val="800E8C"/>
            </a:solidFill>
          </a:ln>
          <a:scene3d>
            <a:camera prst="perspectiveRelaxedModerately"/>
            <a:lightRig rig="threePt" dir="t"/>
          </a:scene3d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rgbClr val="002060"/>
                </a:solidFill>
                <a:effectLst/>
                <a:latin typeface="+mn-lt"/>
              </a:rPr>
              <a:t>Составляющие </a:t>
            </a:r>
            <a:r>
              <a:rPr lang="ru-RU" sz="4400" dirty="0" smtClean="0">
                <a:solidFill>
                  <a:srgbClr val="002060"/>
                </a:solidFill>
                <a:effectLst/>
                <a:latin typeface="+mn-lt"/>
              </a:rPr>
              <a:t>итоговой </a:t>
            </a:r>
            <a:r>
              <a:rPr lang="ru-RU" sz="4400" dirty="0">
                <a:solidFill>
                  <a:srgbClr val="002060"/>
                </a:solidFill>
                <a:effectLst/>
                <a:latin typeface="+mn-lt"/>
              </a:rPr>
              <a:t>оценки</a:t>
            </a: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4097020867"/>
              </p:ext>
            </p:extLst>
          </p:nvPr>
        </p:nvGraphicFramePr>
        <p:xfrm>
          <a:off x="1881157" y="1214422"/>
          <a:ext cx="8786843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3" name="Правая фигурная скобка 12"/>
          <p:cNvSpPr/>
          <p:nvPr/>
        </p:nvSpPr>
        <p:spPr>
          <a:xfrm>
            <a:off x="6310336" y="1500174"/>
            <a:ext cx="928695" cy="4857784"/>
          </a:xfrm>
          <a:prstGeom prst="righ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prstClr val="black"/>
                </a:solidFill>
              </a:ln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0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Arrowheads="1"/>
          </p:cNvSpPr>
          <p:nvPr/>
        </p:nvSpPr>
        <p:spPr bwMode="gray">
          <a:xfrm>
            <a:off x="1524062" y="2"/>
            <a:ext cx="8893175" cy="981075"/>
          </a:xfrm>
          <a:prstGeom prst="roundRect">
            <a:avLst>
              <a:gd name="adj" fmla="val 46389"/>
            </a:avLst>
          </a:prstGeom>
          <a:solidFill>
            <a:srgbClr val="99CCFF"/>
          </a:solidFill>
          <a:ln w="28575">
            <a:solidFill>
              <a:schemeClr val="bg1"/>
            </a:solidFill>
            <a:rou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en-U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Планируемые результаты,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en-US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выносимые на итоговую оценку</a:t>
            </a:r>
          </a:p>
        </p:txBody>
      </p:sp>
      <p:sp>
        <p:nvSpPr>
          <p:cNvPr id="8195" name="Oval 3"/>
          <p:cNvSpPr>
            <a:spLocks noChangeAspect="1" noChangeArrowheads="1"/>
          </p:cNvSpPr>
          <p:nvPr/>
        </p:nvSpPr>
        <p:spPr bwMode="auto">
          <a:xfrm>
            <a:off x="7067552" y="2133603"/>
            <a:ext cx="2879725" cy="2879725"/>
          </a:xfrm>
          <a:prstGeom prst="ellipse">
            <a:avLst/>
          </a:prstGeom>
          <a:gradFill rotWithShape="1">
            <a:gsLst>
              <a:gs pos="0">
                <a:srgbClr val="FFCCFF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altLang="en-US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789863" y="3249689"/>
            <a:ext cx="1370012" cy="759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en-US" b="1">
                <a:solidFill>
                  <a:srgbClr val="808080"/>
                </a:solidFill>
                <a:cs typeface="Arial" panose="020B0604020202020204" pitchFamily="34" charset="0"/>
              </a:rPr>
              <a:t>опорный</a:t>
            </a:r>
          </a:p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en-US" b="1">
                <a:solidFill>
                  <a:srgbClr val="808080"/>
                </a:solidFill>
                <a:cs typeface="Arial" panose="020B0604020202020204" pitchFamily="34" charset="0"/>
              </a:rPr>
              <a:t>учебный</a:t>
            </a:r>
          </a:p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en-US" b="1">
                <a:solidFill>
                  <a:srgbClr val="808080"/>
                </a:solidFill>
                <a:cs typeface="Arial" panose="020B0604020202020204" pitchFamily="34" charset="0"/>
              </a:rPr>
              <a:t>материал</a:t>
            </a:r>
          </a:p>
        </p:txBody>
      </p:sp>
      <p:sp>
        <p:nvSpPr>
          <p:cNvPr id="17413" name="WordArt 5" descr="5%"/>
          <p:cNvSpPr>
            <a:spLocks noChangeArrowheads="1" noChangeShapeType="1" noTextEdit="1"/>
          </p:cNvSpPr>
          <p:nvPr/>
        </p:nvSpPr>
        <p:spPr bwMode="auto">
          <a:xfrm rot="5400000">
            <a:off x="8192295" y="3561558"/>
            <a:ext cx="3960812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sz="3600" kern="10" dirty="0">
                <a:ln w="12700">
                  <a:solidFill>
                    <a:srgbClr val="C4B596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53882" dir="2700000" algn="ctr" rotWithShape="0">
                    <a:srgbClr val="CBCBCB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действия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7175562" y="6200868"/>
            <a:ext cx="331311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материал</a:t>
            </a:r>
          </a:p>
        </p:txBody>
      </p:sp>
      <p:sp>
        <p:nvSpPr>
          <p:cNvPr id="16390" name="Text Box 7"/>
          <p:cNvSpPr txBox="1">
            <a:spLocks noChangeArrowheads="1"/>
          </p:cNvSpPr>
          <p:nvPr/>
        </p:nvSpPr>
        <p:spPr bwMode="auto">
          <a:xfrm>
            <a:off x="2100323" y="5913531"/>
            <a:ext cx="576263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altLang="en-US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7393050" y="4149772"/>
            <a:ext cx="2268537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en-US" b="1" i="1">
                <a:solidFill>
                  <a:srgbClr val="808080"/>
                </a:solidFill>
                <a:cs typeface="Arial" panose="020B0604020202020204" pitchFamily="34" charset="0"/>
              </a:rPr>
              <a:t>актуальные</a:t>
            </a:r>
            <a:r>
              <a:rPr lang="ru-RU" altLang="en-US">
                <a:solidFill>
                  <a:srgbClr val="808080"/>
                </a:solidFill>
                <a:cs typeface="Arial" panose="020B0604020202020204" pitchFamily="34" charset="0"/>
              </a:rPr>
              <a:t>: </a:t>
            </a:r>
            <a:r>
              <a:rPr lang="ru-RU" altLang="en-US" sz="1000">
                <a:solidFill>
                  <a:srgbClr val="808080"/>
                </a:solidFill>
                <a:cs typeface="Arial" panose="020B0604020202020204" pitchFamily="34" charset="0"/>
              </a:rPr>
              <a:t>исполнительская компетентность</a:t>
            </a:r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3" y="3141667"/>
            <a:ext cx="2592388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Oval 10"/>
          <p:cNvSpPr>
            <a:spLocks noChangeArrowheads="1"/>
          </p:cNvSpPr>
          <p:nvPr/>
        </p:nvSpPr>
        <p:spPr bwMode="auto">
          <a:xfrm>
            <a:off x="1992313" y="3897320"/>
            <a:ext cx="1727200" cy="433387"/>
          </a:xfrm>
          <a:prstGeom prst="ellipse">
            <a:avLst/>
          </a:prstGeom>
          <a:noFill/>
          <a:ln w="317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altLang="en-US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7419" name="AutoShape 11"/>
          <p:cNvSpPr>
            <a:spLocks noChangeArrowheads="1"/>
          </p:cNvSpPr>
          <p:nvPr/>
        </p:nvSpPr>
        <p:spPr bwMode="auto">
          <a:xfrm rot="10800000">
            <a:off x="1524001" y="2600325"/>
            <a:ext cx="1404939" cy="539750"/>
          </a:xfrm>
          <a:prstGeom prst="wedgeRoundRectCallout">
            <a:avLst>
              <a:gd name="adj1" fmla="val -41866"/>
              <a:gd name="adj2" fmla="val -247060"/>
              <a:gd name="adj3" fmla="val 16667"/>
            </a:avLst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lIns="90000" tIns="46800" rIns="90000" bIns="468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en-US" sz="1600" b="1">
                <a:solidFill>
                  <a:srgbClr val="000000"/>
                </a:solidFill>
                <a:cs typeface="Arial" panose="020B0604020202020204" pitchFamily="34" charset="0"/>
              </a:rPr>
              <a:t>Выпускник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en-US" sz="1600" b="1">
                <a:solidFill>
                  <a:srgbClr val="000000"/>
                </a:solidFill>
                <a:cs typeface="Arial" panose="020B0604020202020204" pitchFamily="34" charset="0"/>
              </a:rPr>
              <a:t>научится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7535865" y="2492422"/>
            <a:ext cx="2124075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en-US" b="1" i="1">
                <a:solidFill>
                  <a:srgbClr val="808080"/>
                </a:solidFill>
                <a:cs typeface="Arial" panose="020B0604020202020204" pitchFamily="34" charset="0"/>
              </a:rPr>
              <a:t>перспективные</a:t>
            </a:r>
            <a:r>
              <a:rPr lang="ru-RU" altLang="en-US">
                <a:solidFill>
                  <a:srgbClr val="808080"/>
                </a:solidFill>
                <a:cs typeface="Arial" panose="020B0604020202020204" pitchFamily="34" charset="0"/>
              </a:rPr>
              <a:t>: </a:t>
            </a:r>
            <a:r>
              <a:rPr lang="ru-RU" altLang="en-US" sz="1000">
                <a:solidFill>
                  <a:srgbClr val="808080"/>
                </a:solidFill>
                <a:cs typeface="Arial" panose="020B0604020202020204" pitchFamily="34" charset="0"/>
              </a:rPr>
              <a:t>зона ближайшего развития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1882775" y="1341484"/>
            <a:ext cx="3925888" cy="12025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en-US" b="1" dirty="0">
                <a:solidFill>
                  <a:srgbClr val="000000"/>
                </a:solidFill>
                <a:cs typeface="Arial" panose="020B0604020202020204" pitchFamily="34" charset="0"/>
              </a:rPr>
              <a:t>На итоговую оценку выносятся </a:t>
            </a:r>
            <a:r>
              <a:rPr lang="ru-RU" altLang="en-US" b="1" dirty="0" err="1">
                <a:solidFill>
                  <a:srgbClr val="000000"/>
                </a:solidFill>
                <a:cs typeface="Arial" panose="020B0604020202020204" pitchFamily="34" charset="0"/>
              </a:rPr>
              <a:t>метапредметные</a:t>
            </a:r>
            <a:r>
              <a:rPr lang="ru-RU" altLang="en-US" b="1" dirty="0">
                <a:solidFill>
                  <a:srgbClr val="000000"/>
                </a:solidFill>
                <a:cs typeface="Arial" panose="020B0604020202020204" pitchFamily="34" charset="0"/>
              </a:rPr>
              <a:t> и предметные результаты, представленные в блоках «Выпускник научится»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739900" y="5084810"/>
            <a:ext cx="5221288" cy="14795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en-US" b="1" dirty="0">
                <a:solidFill>
                  <a:srgbClr val="000000"/>
                </a:solidFill>
                <a:cs typeface="Arial" panose="020B0604020202020204" pitchFamily="34" charset="0"/>
              </a:rPr>
              <a:t>Достижение этих результатов проверяется с помощью учебно-познавательных и учебно-практических задач </a:t>
            </a:r>
            <a:r>
              <a:rPr lang="ru-RU" altLang="en-US" b="1" u="sng" dirty="0">
                <a:solidFill>
                  <a:srgbClr val="000000"/>
                </a:solidFill>
                <a:cs typeface="Arial" panose="020B0604020202020204" pitchFamily="34" charset="0"/>
              </a:rPr>
              <a:t>базового</a:t>
            </a:r>
            <a:r>
              <a:rPr lang="ru-RU" altLang="en-US" b="1" dirty="0">
                <a:solidFill>
                  <a:srgbClr val="000000"/>
                </a:solidFill>
                <a:cs typeface="Arial" panose="020B0604020202020204" pitchFamily="34" charset="0"/>
              </a:rPr>
              <a:t> и </a:t>
            </a:r>
            <a:r>
              <a:rPr lang="ru-RU" altLang="en-US" b="1" u="sng" dirty="0">
                <a:solidFill>
                  <a:srgbClr val="000000"/>
                </a:solidFill>
                <a:cs typeface="Arial" panose="020B0604020202020204" pitchFamily="34" charset="0"/>
              </a:rPr>
              <a:t>повышенного</a:t>
            </a:r>
            <a:r>
              <a:rPr lang="ru-RU" altLang="en-US" b="1" dirty="0">
                <a:solidFill>
                  <a:srgbClr val="000000"/>
                </a:solidFill>
                <a:cs typeface="Arial" panose="020B0604020202020204" pitchFamily="34" charset="0"/>
              </a:rPr>
              <a:t> уровней, построенных на </a:t>
            </a:r>
            <a:r>
              <a:rPr lang="ru-RU" altLang="en-US" b="1" u="sng" dirty="0">
                <a:solidFill>
                  <a:srgbClr val="000000"/>
                </a:solidFill>
                <a:cs typeface="Arial" panose="020B0604020202020204" pitchFamily="34" charset="0"/>
              </a:rPr>
              <a:t>опорном</a:t>
            </a:r>
            <a:r>
              <a:rPr lang="ru-RU" altLang="en-US" b="1" dirty="0">
                <a:solidFill>
                  <a:srgbClr val="000000"/>
                </a:solidFill>
                <a:cs typeface="Arial" panose="020B0604020202020204" pitchFamily="34" charset="0"/>
              </a:rPr>
              <a:t> учебном материале</a:t>
            </a:r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7535923" y="1197068"/>
            <a:ext cx="2303463" cy="684213"/>
          </a:xfrm>
          <a:prstGeom prst="wedgeRoundRectCallout">
            <a:avLst>
              <a:gd name="adj1" fmla="val -7338"/>
              <a:gd name="adj2" fmla="val 175060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altLang="en-US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7427917" y="1341485"/>
            <a:ext cx="2555875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en-US" sz="1600" dirty="0">
                <a:solidFill>
                  <a:srgbClr val="000000"/>
                </a:solidFill>
                <a:cs typeface="Arial" panose="020B0604020202020204" pitchFamily="34" charset="0"/>
              </a:rPr>
              <a:t>Задания </a:t>
            </a:r>
            <a:r>
              <a:rPr lang="ru-RU" altLang="en-US" sz="1600" b="1" dirty="0">
                <a:solidFill>
                  <a:srgbClr val="000000"/>
                </a:solidFill>
                <a:cs typeface="Arial" panose="020B0604020202020204" pitchFamily="34" charset="0"/>
              </a:rPr>
              <a:t>повышенного</a:t>
            </a:r>
            <a:r>
              <a:rPr lang="ru-RU" altLang="en-US" sz="1600" dirty="0">
                <a:solidFill>
                  <a:srgbClr val="000000"/>
                </a:solidFill>
                <a:cs typeface="Arial" panose="020B0604020202020204" pitchFamily="34" charset="0"/>
              </a:rPr>
              <a:t> уровня</a:t>
            </a:r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7319964" y="5373688"/>
            <a:ext cx="2447925" cy="684212"/>
          </a:xfrm>
          <a:prstGeom prst="wedgeRoundRectCallout">
            <a:avLst>
              <a:gd name="adj1" fmla="val -1361"/>
              <a:gd name="adj2" fmla="val -203134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altLang="en-US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7356477" y="5373781"/>
            <a:ext cx="2555875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en-US" sz="1600">
                <a:solidFill>
                  <a:srgbClr val="000000"/>
                </a:solidFill>
                <a:cs typeface="Arial" panose="020B0604020202020204" pitchFamily="34" charset="0"/>
              </a:rPr>
              <a:t>Задания </a:t>
            </a:r>
            <a:r>
              <a:rPr lang="ru-RU" altLang="en-US" sz="1600" b="1">
                <a:solidFill>
                  <a:srgbClr val="000000"/>
                </a:solidFill>
                <a:cs typeface="Arial" panose="020B0604020202020204" pitchFamily="34" charset="0"/>
              </a:rPr>
              <a:t>базового</a:t>
            </a:r>
            <a:r>
              <a:rPr lang="ru-RU" altLang="en-US" sz="1600">
                <a:solidFill>
                  <a:srgbClr val="000000"/>
                </a:solidFill>
                <a:cs typeface="Arial" panose="020B0604020202020204" pitchFamily="34" charset="0"/>
              </a:rPr>
              <a:t> уровня</a:t>
            </a:r>
          </a:p>
        </p:txBody>
      </p:sp>
      <p:sp>
        <p:nvSpPr>
          <p:cNvPr id="8211" name="AutoShape 19"/>
          <p:cNvSpPr>
            <a:spLocks noChangeArrowheads="1"/>
          </p:cNvSpPr>
          <p:nvPr/>
        </p:nvSpPr>
        <p:spPr bwMode="auto">
          <a:xfrm>
            <a:off x="4511675" y="2781305"/>
            <a:ext cx="2376488" cy="1368425"/>
          </a:xfrm>
          <a:prstGeom prst="wedgeRoundRectCallout">
            <a:avLst>
              <a:gd name="adj1" fmla="val 94153"/>
              <a:gd name="adj2" fmla="val 11949"/>
              <a:gd name="adj3" fmla="val 16667"/>
            </a:avLst>
          </a:prstGeom>
          <a:gradFill rotWithShape="1">
            <a:gsLst>
              <a:gs pos="0">
                <a:srgbClr val="B2B2B2"/>
              </a:gs>
              <a:gs pos="50000">
                <a:srgbClr val="FFCCFF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altLang="en-US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4403788" y="2889343"/>
            <a:ext cx="2663825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en-US" sz="1600">
                <a:solidFill>
                  <a:srgbClr val="FFFFFF"/>
                </a:solidFill>
                <a:cs typeface="Arial" panose="020B0604020202020204" pitchFamily="34" charset="0"/>
              </a:rPr>
              <a:t>Особое место занимают: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4835587" y="3213147"/>
            <a:ext cx="1908175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en-US" b="1">
                <a:solidFill>
                  <a:srgbClr val="FFFFFF"/>
                </a:solidFill>
                <a:cs typeface="Arial" panose="020B0604020202020204" pitchFamily="34" charset="0"/>
              </a:rPr>
              <a:t>Русский язык</a:t>
            </a:r>
            <a:endParaRPr lang="ru-RU" altLang="en-US" sz="16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4872039" y="3500439"/>
            <a:ext cx="1763712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en-US" b="1">
                <a:solidFill>
                  <a:srgbClr val="FFFFFF"/>
                </a:solidFill>
                <a:cs typeface="Arial" panose="020B0604020202020204" pitchFamily="34" charset="0"/>
              </a:rPr>
              <a:t>Математика</a:t>
            </a:r>
            <a:endParaRPr lang="ru-RU" altLang="en-US" sz="16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4727576" y="3789364"/>
            <a:ext cx="1979613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ru-RU" altLang="en-US" b="1">
                <a:solidFill>
                  <a:srgbClr val="FFFFFF"/>
                </a:solidFill>
                <a:cs typeface="Arial" panose="020B0604020202020204" pitchFamily="34" charset="0"/>
              </a:rPr>
              <a:t>Чтение. УУД</a:t>
            </a:r>
            <a:endParaRPr lang="ru-RU" altLang="en-US" sz="16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59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8196" grpId="0"/>
      <p:bldP spid="17413" grpId="0"/>
      <p:bldP spid="17414" grpId="0" animBg="1"/>
      <p:bldP spid="8200" grpId="0"/>
      <p:bldP spid="8202" grpId="0" animBg="1"/>
      <p:bldP spid="17419" grpId="0" animBg="1"/>
      <p:bldP spid="8204" grpId="0"/>
      <p:bldP spid="8205" grpId="0" animBg="1"/>
      <p:bldP spid="8206" grpId="0" animBg="1"/>
      <p:bldP spid="8207" grpId="0" animBg="1"/>
      <p:bldP spid="8208" grpId="0"/>
      <p:bldP spid="8209" grpId="0" animBg="1"/>
      <p:bldP spid="8210" grpId="0"/>
      <p:bldP spid="8211" grpId="0" animBg="1"/>
      <p:bldP spid="8212" grpId="0"/>
      <p:bldP spid="8213" grpId="0"/>
      <p:bldP spid="8214" grpId="0"/>
      <p:bldP spid="82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463" y="81034"/>
            <a:ext cx="10390716" cy="1143000"/>
          </a:xfrm>
        </p:spPr>
        <p:txBody>
          <a:bodyPr/>
          <a:lstStyle/>
          <a:p>
            <a:r>
              <a:rPr lang="ru-RU" sz="3200" dirty="0">
                <a:solidFill>
                  <a:schemeClr val="bg1"/>
                </a:solidFill>
                <a:effectLst/>
              </a:rPr>
              <a:t>Механизмы фиксации результатов мониторинга оценки качества образования 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26482" y="1715640"/>
            <a:ext cx="11416145" cy="5142360"/>
          </a:xfrm>
        </p:spPr>
      </p:sp>
      <p:sp>
        <p:nvSpPr>
          <p:cNvPr id="5" name="Прямоугольник 4"/>
          <p:cNvSpPr/>
          <p:nvPr/>
        </p:nvSpPr>
        <p:spPr>
          <a:xfrm>
            <a:off x="193967" y="1085502"/>
            <a:ext cx="119980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bg1"/>
                </a:solidFill>
              </a:rPr>
              <a:t>Балльная </a:t>
            </a:r>
            <a:r>
              <a:rPr lang="ru-RU" sz="3200" dirty="0">
                <a:solidFill>
                  <a:schemeClr val="bg1"/>
                </a:solidFill>
              </a:rPr>
              <a:t>оценка традиционно применяется </a:t>
            </a:r>
            <a:r>
              <a:rPr lang="ru-RU" sz="3200" dirty="0" smtClean="0">
                <a:solidFill>
                  <a:schemeClr val="bg1"/>
                </a:solidFill>
              </a:rPr>
              <a:t> для </a:t>
            </a:r>
            <a:r>
              <a:rPr lang="ru-RU" sz="3200" dirty="0">
                <a:solidFill>
                  <a:schemeClr val="bg1"/>
                </a:solidFill>
              </a:rPr>
              <a:t>оценивания предметных результатов учащихся. </a:t>
            </a:r>
            <a:endParaRPr lang="ru-RU" sz="3200" dirty="0" smtClean="0">
              <a:solidFill>
                <a:schemeClr val="bg1"/>
              </a:solidFill>
            </a:endParaRPr>
          </a:p>
          <a:p>
            <a:pPr algn="just"/>
            <a:r>
              <a:rPr lang="ru-RU" sz="3200" b="1" dirty="0" smtClean="0">
                <a:solidFill>
                  <a:schemeClr val="bg1"/>
                </a:solidFill>
              </a:rPr>
              <a:t>Уровневое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оценивание </a:t>
            </a:r>
            <a:r>
              <a:rPr lang="ru-RU" sz="3200" dirty="0" smtClean="0">
                <a:solidFill>
                  <a:schemeClr val="bg1"/>
                </a:solidFill>
              </a:rPr>
              <a:t>для </a:t>
            </a:r>
            <a:r>
              <a:rPr lang="ru-RU" sz="3200" dirty="0">
                <a:solidFill>
                  <a:schemeClr val="bg1"/>
                </a:solidFill>
              </a:rPr>
              <a:t>оценки </a:t>
            </a:r>
            <a:r>
              <a:rPr lang="ru-RU" sz="3200" dirty="0" smtClean="0">
                <a:solidFill>
                  <a:schemeClr val="bg1"/>
                </a:solidFill>
              </a:rPr>
              <a:t>предметных и </a:t>
            </a:r>
            <a:r>
              <a:rPr lang="ru-RU" sz="3200" dirty="0" err="1" smtClean="0">
                <a:solidFill>
                  <a:schemeClr val="bg1"/>
                </a:solidFill>
              </a:rPr>
              <a:t>метапредметных</a:t>
            </a:r>
            <a:r>
              <a:rPr lang="ru-RU" sz="3200" dirty="0" smtClean="0">
                <a:solidFill>
                  <a:schemeClr val="bg1"/>
                </a:solidFill>
              </a:rPr>
              <a:t> результатов образования.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</a:rPr>
              <a:t>Бинарная </a:t>
            </a:r>
            <a:r>
              <a:rPr lang="ru-RU" sz="3200" dirty="0">
                <a:solidFill>
                  <a:schemeClr val="bg1"/>
                </a:solidFill>
              </a:rPr>
              <a:t>оценка позволяет фиксировать состояние оцениваемого объекта на уровне «Да-Нет», «Есть – нет», «Проявлено – не проявлено</a:t>
            </a:r>
            <a:r>
              <a:rPr lang="ru-RU" sz="3200" dirty="0" smtClean="0">
                <a:solidFill>
                  <a:schemeClr val="bg1"/>
                </a:solidFill>
              </a:rPr>
              <a:t>» </a:t>
            </a:r>
            <a:r>
              <a:rPr lang="ru-RU" sz="3200" dirty="0">
                <a:solidFill>
                  <a:schemeClr val="bg1"/>
                </a:solidFill>
              </a:rPr>
              <a:t>и используется </a:t>
            </a:r>
            <a:r>
              <a:rPr lang="ru-RU" sz="3200" dirty="0" smtClean="0">
                <a:solidFill>
                  <a:schemeClr val="bg1"/>
                </a:solidFill>
              </a:rPr>
              <a:t>для </a:t>
            </a:r>
            <a:r>
              <a:rPr lang="ru-RU" sz="3200" dirty="0">
                <a:solidFill>
                  <a:schemeClr val="bg1"/>
                </a:solidFill>
              </a:rPr>
              <a:t>организации оценивания личностных результатов учащихся 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</a:rPr>
              <a:t>Рейтинговая</a:t>
            </a:r>
            <a:r>
              <a:rPr lang="ru-RU" sz="3200" dirty="0">
                <a:solidFill>
                  <a:schemeClr val="bg1"/>
                </a:solidFill>
              </a:rPr>
              <a:t> оценка отражает участие школьников в любых интеллектуальных, творческих и спортивных </a:t>
            </a:r>
            <a:r>
              <a:rPr lang="ru-RU" sz="3200" dirty="0" smtClean="0">
                <a:solidFill>
                  <a:schemeClr val="bg1"/>
                </a:solidFill>
              </a:rPr>
              <a:t>состязаниях, способствует </a:t>
            </a:r>
            <a:r>
              <a:rPr lang="ru-RU" sz="3200" dirty="0">
                <a:solidFill>
                  <a:schemeClr val="bg1"/>
                </a:solidFill>
              </a:rPr>
              <a:t>повышению учебной мотивации и ответственности, росту социальной </a:t>
            </a:r>
            <a:r>
              <a:rPr lang="ru-RU" sz="3200" dirty="0" smtClean="0">
                <a:solidFill>
                  <a:schemeClr val="bg1"/>
                </a:solidFill>
              </a:rPr>
              <a:t>активности, формированию самооценки. 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2437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44736350"/>
              </p:ext>
            </p:extLst>
          </p:nvPr>
        </p:nvGraphicFramePr>
        <p:xfrm>
          <a:off x="1757712" y="1482727"/>
          <a:ext cx="8964613" cy="5375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1668016" y="1986560"/>
            <a:ext cx="9144000" cy="11255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3600" b="1" dirty="0">
                <a:solidFill>
                  <a:srgbClr val="FFFFFF"/>
                </a:solidFill>
              </a:rPr>
              <a:t>Типы эталонов </a:t>
            </a: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3600" b="1" dirty="0">
                <a:solidFill>
                  <a:srgbClr val="FFFFFF"/>
                </a:solidFill>
              </a:rPr>
              <a:t>в оценке знаний обучающихся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80665" y="188693"/>
            <a:ext cx="10446327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3800" b="1" dirty="0">
                <a:solidFill>
                  <a:schemeClr val="bg1"/>
                </a:solidFill>
              </a:rPr>
              <a:t>Подходы </a:t>
            </a: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3800" b="1" dirty="0">
                <a:solidFill>
                  <a:schemeClr val="bg1"/>
                </a:solidFill>
              </a:rPr>
              <a:t>к контрольно-оценочной деятельности в условиях введения ФГОС</a:t>
            </a:r>
          </a:p>
        </p:txBody>
      </p:sp>
    </p:spTree>
    <p:extLst>
      <p:ext uri="{BB962C8B-B14F-4D97-AF65-F5344CB8AC3E}">
        <p14:creationId xmlns:p14="http://schemas.microsoft.com/office/powerpoint/2010/main" val="14448436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17904263"/>
              </p:ext>
            </p:extLst>
          </p:nvPr>
        </p:nvGraphicFramePr>
        <p:xfrm>
          <a:off x="1080665" y="1146176"/>
          <a:ext cx="9919855" cy="5711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246909" y="44161"/>
            <a:ext cx="9421091" cy="90805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4800" b="1" dirty="0">
                <a:solidFill>
                  <a:srgbClr val="FFFFFF"/>
                </a:solidFill>
              </a:rPr>
              <a:t>Помните</a:t>
            </a:r>
          </a:p>
        </p:txBody>
      </p:sp>
      <p:pic>
        <p:nvPicPr>
          <p:cNvPr id="7172" name="Picture 362" descr="j030125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945093" y="53975"/>
            <a:ext cx="1492251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76963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AutoShape 2"/>
          <p:cNvSpPr>
            <a:spLocks noGrp="1" noChangeArrowheads="1"/>
          </p:cNvSpPr>
          <p:nvPr>
            <p:ph type="title"/>
          </p:nvPr>
        </p:nvSpPr>
        <p:spPr>
          <a:xfrm>
            <a:off x="623392" y="214290"/>
            <a:ext cx="10972800" cy="135732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  <a:effectLst/>
              </a:rPr>
              <a:t>Ориентиры  школьной системы оценки качества образования</a:t>
            </a:r>
            <a:endParaRPr lang="ru-RU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57375"/>
            <a:ext cx="10972800" cy="4451350"/>
          </a:xfrm>
        </p:spPr>
        <p:txBody>
          <a:bodyPr/>
          <a:lstStyle/>
          <a:p>
            <a:pPr marL="182563" indent="355600" algn="just" eaLnBrk="1" hangingPunct="1">
              <a:buClr>
                <a:srgbClr val="000066"/>
              </a:buClr>
              <a:buNone/>
              <a:defRPr/>
            </a:pPr>
            <a:endParaRPr lang="ru-RU" sz="3200" dirty="0" smtClean="0">
              <a:solidFill>
                <a:schemeClr val="bg1"/>
              </a:solidFill>
            </a:endParaRPr>
          </a:p>
          <a:p>
            <a:pPr marL="182563" indent="355600" algn="just" eaLnBrk="1" hangingPunct="1">
              <a:buClr>
                <a:srgbClr val="000066"/>
              </a:buClr>
              <a:buNone/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- оценивание </a:t>
            </a:r>
            <a:r>
              <a:rPr lang="ru-RU" sz="3200" b="1" i="1" dirty="0" smtClean="0">
                <a:solidFill>
                  <a:schemeClr val="bg1"/>
                </a:solidFill>
              </a:rPr>
              <a:t>достигаемых </a:t>
            </a:r>
            <a:r>
              <a:rPr lang="ru-RU" sz="3200" dirty="0" smtClean="0">
                <a:solidFill>
                  <a:schemeClr val="bg1"/>
                </a:solidFill>
              </a:rPr>
              <a:t>образовательных результатов; </a:t>
            </a:r>
          </a:p>
          <a:p>
            <a:pPr marL="182563" indent="355600" algn="just" eaLnBrk="1" hangingPunct="1">
              <a:buClr>
                <a:srgbClr val="000066"/>
              </a:buClr>
              <a:buNone/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- оценивание </a:t>
            </a:r>
            <a:r>
              <a:rPr lang="ru-RU" sz="3200" b="1" i="1" dirty="0" smtClean="0">
                <a:solidFill>
                  <a:schemeClr val="bg1"/>
                </a:solidFill>
              </a:rPr>
              <a:t>процесса их формирования;</a:t>
            </a:r>
            <a:endParaRPr lang="ru-RU" sz="3200" dirty="0" smtClean="0">
              <a:solidFill>
                <a:schemeClr val="bg1"/>
              </a:solidFill>
            </a:endParaRPr>
          </a:p>
          <a:p>
            <a:pPr marL="182563" indent="355600" eaLnBrk="1" hangingPunct="1">
              <a:buClr>
                <a:srgbClr val="000066"/>
              </a:buClr>
              <a:buNone/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- оценивание </a:t>
            </a:r>
            <a:r>
              <a:rPr lang="ru-RU" sz="3200" b="1" i="1" dirty="0" smtClean="0">
                <a:solidFill>
                  <a:schemeClr val="bg1"/>
                </a:solidFill>
              </a:rPr>
              <a:t>осознанности каждым обучающимся </a:t>
            </a:r>
            <a:r>
              <a:rPr lang="ru-RU" sz="3200" dirty="0" smtClean="0">
                <a:solidFill>
                  <a:schemeClr val="bg1"/>
                </a:solidFill>
              </a:rPr>
              <a:t>особенностей развития собственной учебной деятельности.</a:t>
            </a:r>
            <a:endParaRPr lang="ru-RU" sz="3200" b="1" i="1" dirty="0" smtClean="0">
              <a:solidFill>
                <a:schemeClr val="bg1"/>
              </a:solidFill>
            </a:endParaRPr>
          </a:p>
          <a:p>
            <a:pPr eaLnBrk="1" hangingPunct="1">
              <a:buClr>
                <a:srgbClr val="000066"/>
              </a:buClr>
              <a:buNone/>
              <a:defRPr/>
            </a:pPr>
            <a:endParaRPr lang="ru-RU" sz="3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77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36" y="0"/>
            <a:ext cx="12219736" cy="6858000"/>
          </a:xfrm>
        </p:spPr>
      </p:pic>
    </p:spTree>
    <p:extLst>
      <p:ext uri="{BB962C8B-B14F-4D97-AF65-F5344CB8AC3E}">
        <p14:creationId xmlns:p14="http://schemas.microsoft.com/office/powerpoint/2010/main" val="3081010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1285705" y="663893"/>
            <a:ext cx="9272567" cy="5422900"/>
          </a:xfrm>
        </p:spPr>
        <p:txBody>
          <a:bodyPr/>
          <a:lstStyle/>
          <a:p>
            <a:pPr marL="0" indent="136525" algn="just" eaLnBrk="1" hangingPunct="1">
              <a:buNone/>
            </a:pPr>
            <a:r>
              <a:rPr lang="ru-RU" dirty="0" smtClean="0">
                <a:solidFill>
                  <a:schemeClr val="bg1"/>
                </a:solidFill>
              </a:rPr>
              <a:t>	</a:t>
            </a:r>
            <a:r>
              <a:rPr lang="ru-RU" sz="4000" b="1" dirty="0" smtClean="0">
                <a:solidFill>
                  <a:schemeClr val="bg1"/>
                </a:solidFill>
              </a:rPr>
              <a:t>Приоритетная</a:t>
            </a:r>
            <a:r>
              <a:rPr lang="ru-RU" sz="4000" b="1" dirty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цель </a:t>
            </a:r>
            <a:r>
              <a:rPr lang="ru-RU" sz="4000" b="1" dirty="0">
                <a:solidFill>
                  <a:schemeClr val="bg1"/>
                </a:solidFill>
              </a:rPr>
              <a:t>осуществления контроля и оценки </a:t>
            </a:r>
            <a:r>
              <a:rPr lang="ru-RU" sz="4000" dirty="0">
                <a:solidFill>
                  <a:schemeClr val="bg1"/>
                </a:solidFill>
              </a:rPr>
              <a:t>– повышение качества начального </a:t>
            </a:r>
            <a:r>
              <a:rPr lang="ru-RU" sz="4000" dirty="0" smtClean="0">
                <a:solidFill>
                  <a:schemeClr val="bg1"/>
                </a:solidFill>
              </a:rPr>
              <a:t>общего образования </a:t>
            </a:r>
            <a:r>
              <a:rPr lang="ru-RU" sz="4000" dirty="0">
                <a:solidFill>
                  <a:schemeClr val="bg1"/>
                </a:solidFill>
              </a:rPr>
              <a:t>в целом и уровня учебных достижений каждого ученика. </a:t>
            </a:r>
          </a:p>
        </p:txBody>
      </p:sp>
    </p:spTree>
    <p:extLst>
      <p:ext uri="{BB962C8B-B14F-4D97-AF65-F5344CB8AC3E}">
        <p14:creationId xmlns:p14="http://schemas.microsoft.com/office/powerpoint/2010/main" val="233515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392" y="0"/>
            <a:ext cx="10972800" cy="157161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  <a:effectLst/>
              </a:rPr>
              <a:t>Локальные нормативные документы</a:t>
            </a:r>
            <a:endParaRPr lang="ru-RU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814968" y="1600205"/>
            <a:ext cx="10562167" cy="4708525"/>
          </a:xfrm>
        </p:spPr>
        <p:txBody>
          <a:bodyPr/>
          <a:lstStyle/>
          <a:p>
            <a:pPr marL="0" indent="538163" algn="just" defTabSz="214313" eaLnBrk="1" hangingPunct="1">
              <a:buNone/>
              <a:tabLst>
                <a:tab pos="363538" algn="l"/>
              </a:tabLst>
              <a:defRPr/>
            </a:pPr>
            <a:r>
              <a:rPr lang="ru-RU" dirty="0" smtClean="0">
                <a:solidFill>
                  <a:schemeClr val="bg1"/>
                </a:solidFill>
              </a:rPr>
              <a:t>- Основная образовательная программа начального общего образования Муниципального автономного общеобразовательного учреждения «Средняя общеобразовательная школа №2 (новая редакция) (Утверждена приказом директора школы от 08.06.2015г. № 152).</a:t>
            </a:r>
          </a:p>
          <a:p>
            <a:pPr marL="0" indent="538163" algn="just" defTabSz="214313" eaLnBrk="1" hangingPunct="1">
              <a:buNone/>
              <a:tabLst>
                <a:tab pos="363538" algn="l"/>
              </a:tabLst>
              <a:defRPr/>
            </a:pPr>
            <a:r>
              <a:rPr lang="ru-RU" dirty="0" smtClean="0">
                <a:solidFill>
                  <a:schemeClr val="bg1"/>
                </a:solidFill>
              </a:rPr>
              <a:t>- Комплексно-целевая программа «Оценка качества учебных достижений обучающихся начальной школы» (Утверждена приказом директора школы от 01.09.2015г. № 221).</a:t>
            </a:r>
          </a:p>
          <a:p>
            <a:pPr marL="0" indent="538163" algn="just" defTabSz="214313" eaLnBrk="1" hangingPunct="1">
              <a:buFont typeface="+mj-lt"/>
              <a:buAutoNum type="arabicPeriod"/>
              <a:tabLst>
                <a:tab pos="363538" algn="l"/>
              </a:tabLst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363538" algn="just" defTabSz="214313" eaLnBrk="1" hangingPunct="1">
              <a:tabLst>
                <a:tab pos="363538" algn="l"/>
              </a:tabLst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363538" algn="just" defTabSz="214313" eaLnBrk="1" hangingPunct="1">
              <a:buFont typeface="Wingdings 2" pitchFamily="18" charset="2"/>
              <a:buNone/>
              <a:tabLst>
                <a:tab pos="363538" algn="l"/>
              </a:tabLst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363538" eaLnBrk="1" hangingPunct="1">
              <a:buFont typeface="Wingdings 2" pitchFamily="18" charset="2"/>
              <a:buNone/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3168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519" y="0"/>
            <a:ext cx="109728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Направления деятельности субъектов образования 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 по оценке достижений обучающихся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7264025"/>
              </p:ext>
            </p:extLst>
          </p:nvPr>
        </p:nvGraphicFramePr>
        <p:xfrm>
          <a:off x="0" y="1274618"/>
          <a:ext cx="12191999" cy="526472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339197"/>
                <a:gridCol w="3238479"/>
                <a:gridCol w="2857519"/>
                <a:gridCol w="1756804"/>
              </a:tblGrid>
              <a:tr h="34887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Администрация</a:t>
                      </a:r>
                      <a:endParaRPr lang="ru-RU" sz="1600" dirty="0"/>
                    </a:p>
                  </a:txBody>
                  <a:tcPr marL="121917" marR="121917" marT="45714" marB="45714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Педагоги</a:t>
                      </a:r>
                      <a:endParaRPr lang="ru-RU" sz="1600" dirty="0"/>
                    </a:p>
                  </a:txBody>
                  <a:tcPr marL="121917" marR="121917" marT="45714" marB="45714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Обучающиеся</a:t>
                      </a:r>
                      <a:endParaRPr lang="ru-RU" sz="1600" dirty="0"/>
                    </a:p>
                  </a:txBody>
                  <a:tcPr marL="121917" marR="121917" marT="45714" marB="45714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Родители</a:t>
                      </a:r>
                      <a:endParaRPr lang="ru-RU" sz="1600" dirty="0"/>
                    </a:p>
                  </a:txBody>
                  <a:tcPr marL="121917" marR="121917" marT="45714" marB="45714"/>
                </a:tc>
              </a:tr>
              <a:tr h="4915851">
                <a:tc>
                  <a:txBody>
                    <a:bodyPr/>
                    <a:lstStyle/>
                    <a:p>
                      <a:r>
                        <a:rPr kumimoji="0" lang="ru-RU" sz="1600" kern="1200" dirty="0" smtClean="0"/>
                        <a:t>Создание условий для осуществления</a:t>
                      </a:r>
                      <a:r>
                        <a:rPr kumimoji="0" lang="ru-RU" sz="1600" kern="1200" baseline="0" dirty="0" smtClean="0"/>
                        <a:t> </a:t>
                      </a:r>
                      <a:r>
                        <a:rPr kumimoji="0" lang="ru-RU" sz="1600" kern="1200" dirty="0" smtClean="0"/>
                        <a:t>оценки  достижений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/>
                        <a:t>планируемых результатов освоения ООП;</a:t>
                      </a:r>
                      <a:r>
                        <a:rPr kumimoji="0" lang="ru-RU" sz="1600" kern="1200" baseline="0" dirty="0" smtClean="0"/>
                        <a:t> </a:t>
                      </a:r>
                      <a:r>
                        <a:rPr kumimoji="0" lang="ru-RU" sz="1600" kern="1200" dirty="0" err="1" smtClean="0"/>
                        <a:t>осуществле-ние</a:t>
                      </a:r>
                      <a:r>
                        <a:rPr kumimoji="0" lang="ru-RU" sz="1600" kern="1200" dirty="0" smtClean="0"/>
                        <a:t> контроля  оценки   уровня  предметных, </a:t>
                      </a:r>
                      <a:r>
                        <a:rPr kumimoji="0" lang="ru-RU" sz="1600" kern="1200" dirty="0" err="1" smtClean="0"/>
                        <a:t>метапредметных</a:t>
                      </a:r>
                      <a:r>
                        <a:rPr kumimoji="0" lang="ru-RU" sz="1600" kern="1200" dirty="0" smtClean="0"/>
                        <a:t>  и личностных результатов,</a:t>
                      </a:r>
                      <a:r>
                        <a:rPr kumimoji="0" lang="ru-RU" sz="1600" kern="1200" baseline="0" dirty="0" smtClean="0"/>
                        <a:t> </a:t>
                      </a:r>
                      <a:r>
                        <a:rPr kumimoji="0" lang="ru-RU" sz="1600" kern="1200" dirty="0" smtClean="0"/>
                        <a:t> успешности внеурочной деятельности обучающихся;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/>
                        <a:t>определение  типологии профессиональных проблем  учителей по осуществлению оценки образовательных достижений учащихся,  организация  методической помощи.</a:t>
                      </a:r>
                    </a:p>
                    <a:p>
                      <a:endParaRPr kumimoji="0" lang="ru-RU" sz="1600" kern="1200" dirty="0" smtClean="0"/>
                    </a:p>
                    <a:p>
                      <a:endParaRPr lang="ru-RU" sz="1600" dirty="0"/>
                    </a:p>
                  </a:txBody>
                  <a:tcPr marL="121917" marR="121917" marT="45714" marB="45714"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/>
                        <a:t>Оценка  предметных, </a:t>
                      </a:r>
                      <a:r>
                        <a:rPr kumimoji="0" lang="ru-RU" sz="1600" kern="1200" dirty="0" err="1" smtClean="0"/>
                        <a:t>метапредметных</a:t>
                      </a:r>
                      <a:r>
                        <a:rPr kumimoji="0" lang="ru-RU" sz="1600" kern="1200" dirty="0" smtClean="0"/>
                        <a:t> и личностных результатов  освоения  ООП</a:t>
                      </a:r>
                      <a:r>
                        <a:rPr kumimoji="0" lang="ru-RU" sz="1600" kern="1200" baseline="0" dirty="0" smtClean="0"/>
                        <a:t> НОО, </a:t>
                      </a:r>
                      <a:r>
                        <a:rPr kumimoji="0" lang="ru-RU" sz="1600" kern="1200" dirty="0" smtClean="0"/>
                        <a:t>осуществление динамики учебных достижений обучающихся.</a:t>
                      </a:r>
                    </a:p>
                    <a:p>
                      <a:r>
                        <a:rPr kumimoji="0" lang="ru-RU" sz="1600" kern="1200" dirty="0" smtClean="0"/>
                        <a:t>Определение  значимых психолого-педагогических факторов, влияющих  на уровень образовательных достижений  учащихся.</a:t>
                      </a:r>
                      <a:endParaRPr lang="ru-RU" sz="1600" dirty="0"/>
                    </a:p>
                  </a:txBody>
                  <a:tcPr marL="121917" marR="121917" marT="45714" marB="45714"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/>
                        <a:t>1.Оценка учебных успехов – фиксация результатов контроля, дифференциация оценки по шкале уровневой успешности.</a:t>
                      </a:r>
                    </a:p>
                    <a:p>
                      <a:r>
                        <a:rPr kumimoji="0" lang="ru-RU" sz="1600" kern="1200" dirty="0" smtClean="0"/>
                        <a:t>2.Оценка результатов своих действий, поиск и исправление собственных ошибок.</a:t>
                      </a:r>
                    </a:p>
                    <a:p>
                      <a:endParaRPr lang="ru-RU" sz="1600" dirty="0"/>
                    </a:p>
                  </a:txBody>
                  <a:tcPr marL="121917" marR="121917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/>
                        <a:t>Отслеживание процесса  обучения и развития своего ребенка.</a:t>
                      </a:r>
                    </a:p>
                    <a:p>
                      <a:endParaRPr lang="ru-RU" sz="1600" dirty="0"/>
                    </a:p>
                  </a:txBody>
                  <a:tcPr marL="121917" marR="121917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60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651" y="576567"/>
            <a:ext cx="11521280" cy="145441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bg1"/>
                </a:solidFill>
                <a:effectLst/>
              </a:rPr>
              <a:t>Основные направления</a:t>
            </a:r>
            <a:br>
              <a:rPr lang="ru-RU" sz="3600" dirty="0" smtClean="0">
                <a:solidFill>
                  <a:schemeClr val="bg1"/>
                </a:solidFill>
                <a:effectLst/>
              </a:rPr>
            </a:br>
            <a:r>
              <a:rPr lang="ru-RU" sz="3600" dirty="0" smtClean="0">
                <a:solidFill>
                  <a:schemeClr val="bg1"/>
                </a:solidFill>
                <a:effectLst/>
              </a:rPr>
              <a:t> деятельности ОО</a:t>
            </a:r>
            <a:endParaRPr lang="ru-RU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2000256"/>
            <a:ext cx="10972800" cy="4308475"/>
          </a:xfrm>
        </p:spPr>
        <p:txBody>
          <a:bodyPr/>
          <a:lstStyle/>
          <a:p>
            <a:pPr marL="182563" indent="355600" algn="just" eaLnBrk="1" hangingPunct="1">
              <a:buNone/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- Создание модели мониторинга по оцениванию достижений планируемых результатов освоения основной образовательной программы начального общего образования.</a:t>
            </a:r>
          </a:p>
          <a:p>
            <a:pPr marL="182563" indent="355600" algn="just" eaLnBrk="1" hangingPunct="1">
              <a:buNone/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- Разработка методических материалов по оценке образовательных достижений обучающихся.</a:t>
            </a:r>
          </a:p>
          <a:p>
            <a:pPr eaLnBrk="1" hangingPunct="1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800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44445" y="285728"/>
            <a:ext cx="11602193" cy="1143000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bg1"/>
                </a:solidFill>
                <a:latin typeface="+mj-lt"/>
              </a:rPr>
              <a:t>                                                                                                         </a:t>
            </a:r>
            <a:r>
              <a:rPr lang="ru-RU" sz="4000" dirty="0" smtClean="0">
                <a:solidFill>
                  <a:schemeClr val="bg1"/>
                </a:solidFill>
                <a:effectLst/>
                <a:latin typeface="+mj-lt"/>
              </a:rPr>
              <a:t>Роль </a:t>
            </a:r>
            <a:r>
              <a:rPr lang="ru-RU" sz="4000" dirty="0">
                <a:solidFill>
                  <a:schemeClr val="bg1"/>
                </a:solidFill>
                <a:effectLst/>
                <a:latin typeface="+mj-lt"/>
              </a:rPr>
              <a:t>и функции </a:t>
            </a:r>
            <a:r>
              <a:rPr lang="ru-RU" sz="4000" dirty="0" smtClean="0">
                <a:solidFill>
                  <a:schemeClr val="bg1"/>
                </a:solidFill>
                <a:effectLst/>
                <a:latin typeface="+mj-lt"/>
              </a:rPr>
              <a:t>системы </a:t>
            </a:r>
            <a:r>
              <a:rPr lang="ru-RU" sz="4000" dirty="0">
                <a:solidFill>
                  <a:schemeClr val="bg1"/>
                </a:solidFill>
                <a:effectLst/>
                <a:latin typeface="+mj-lt"/>
              </a:rPr>
              <a:t>оценки </a:t>
            </a:r>
            <a:r>
              <a:rPr lang="ru-RU" sz="4000" dirty="0" smtClean="0">
                <a:solidFill>
                  <a:schemeClr val="bg1"/>
                </a:solidFill>
                <a:effectLst/>
                <a:latin typeface="+mj-lt"/>
              </a:rPr>
              <a:t>                                     достижения </a:t>
            </a:r>
            <a:r>
              <a:rPr lang="ru-RU" sz="4000" dirty="0">
                <a:solidFill>
                  <a:schemeClr val="bg1"/>
                </a:solidFill>
                <a:effectLst/>
                <a:latin typeface="+mj-lt"/>
              </a:rPr>
              <a:t>планируемых результатов</a:t>
            </a:r>
            <a:r>
              <a:rPr lang="ru-RU" sz="4000" dirty="0">
                <a:solidFill>
                  <a:schemeClr val="bg1"/>
                </a:solidFill>
                <a:latin typeface="+mj-lt"/>
              </a:rPr>
              <a:t/>
            </a:r>
            <a:br>
              <a:rPr lang="ru-RU" sz="4000" dirty="0">
                <a:solidFill>
                  <a:schemeClr val="bg1"/>
                </a:solidFill>
                <a:latin typeface="+mj-lt"/>
              </a:rPr>
            </a:br>
            <a:endParaRPr lang="ru-RU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09603" y="1794170"/>
            <a:ext cx="11194473" cy="4708525"/>
          </a:xfrm>
        </p:spPr>
        <p:txBody>
          <a:bodyPr/>
          <a:lstStyle/>
          <a:p>
            <a:pPr marL="268288" lvl="1" indent="474663" algn="just" defTabSz="449263" eaLnBrk="1" hangingPunct="1">
              <a:lnSpc>
                <a:spcPct val="90000"/>
              </a:lnSpc>
              <a:spcBef>
                <a:spcPts val="650"/>
              </a:spcBef>
              <a:buClrTx/>
              <a:buSzPct val="100000"/>
              <a:buNone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Система оценивания выступает не только как средство обучения, регулятор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образовательной деятельности, 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но и как: </a:t>
            </a:r>
          </a:p>
          <a:p>
            <a:pPr marL="0" lvl="0" indent="0" algn="just" defTabSz="449263" eaLnBrk="1" hangingPunct="1">
              <a:lnSpc>
                <a:spcPct val="90000"/>
              </a:lnSpc>
              <a:spcBef>
                <a:spcPts val="600"/>
              </a:spcBef>
              <a:buClr>
                <a:srgbClr val="FFFFCC"/>
              </a:buClr>
              <a:buSzPct val="100000"/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самостоятельный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и самоценный элемент содержания;</a:t>
            </a:r>
          </a:p>
          <a:p>
            <a:pPr marL="0" lvl="0" indent="0" algn="just" defTabSz="449263" eaLnBrk="1" hangingPunct="1">
              <a:lnSpc>
                <a:spcPct val="90000"/>
              </a:lnSpc>
              <a:spcBef>
                <a:spcPts val="600"/>
              </a:spcBef>
              <a:buClr>
                <a:srgbClr val="FFFFCC"/>
              </a:buClr>
              <a:buSzPct val="100000"/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средство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повышения эффективности преподавания и учения;</a:t>
            </a:r>
          </a:p>
          <a:p>
            <a:pPr marL="0" lvl="0" indent="0" algn="just" defTabSz="449263" eaLnBrk="1" hangingPunct="1">
              <a:lnSpc>
                <a:spcPct val="90000"/>
              </a:lnSpc>
              <a:spcBef>
                <a:spcPts val="600"/>
              </a:spcBef>
              <a:buClr>
                <a:srgbClr val="FFFFCC"/>
              </a:buClr>
              <a:buSzPct val="100000"/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фактор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, обеспечивающий единство вариативной системы образования и регулятор программы обучения.</a:t>
            </a:r>
          </a:p>
          <a:p>
            <a:endParaRPr lang="ru-RU" sz="3600" dirty="0"/>
          </a:p>
        </p:txBody>
      </p:sp>
      <p:sp>
        <p:nvSpPr>
          <p:cNvPr id="9219" name="Номер слайда 5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5292BC-3D2B-4222-9159-5E7EB2684CD4}" type="slidenum">
              <a:rPr lang="ru-RU" altLang="en-US">
                <a:solidFill>
                  <a:srgbClr val="93B8B9"/>
                </a:solidFill>
                <a:latin typeface="Times New Roman" panose="02020603050405020304" pitchFamily="18" charset="0"/>
              </a:rPr>
              <a:pPr/>
              <a:t>6</a:t>
            </a:fld>
            <a:endParaRPr lang="ru-RU" altLang="en-US">
              <a:solidFill>
                <a:srgbClr val="93B8B9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767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0608" y="0"/>
            <a:ext cx="11526592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38283" y="0"/>
            <a:ext cx="8715436" cy="1143000"/>
          </a:xfrm>
          <a:ln w="57150">
            <a:solidFill>
              <a:srgbClr val="800E8C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Оценочная деятельность учителя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738283" y="1397000"/>
          <a:ext cx="8715436" cy="5246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64411945"/>
      </p:ext>
    </p:extLst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37884" y="0"/>
            <a:ext cx="11372045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524000" y="3"/>
            <a:ext cx="9144000" cy="997527"/>
          </a:xfrm>
          <a:ln w="57150">
            <a:solidFill>
              <a:srgbClr val="800E8C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Виды оценивания</a:t>
            </a:r>
            <a:endParaRPr lang="ru-RU" sz="4000" dirty="0">
              <a:solidFill>
                <a:srgbClr val="002060"/>
              </a:solidFill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738283" y="2071678"/>
          <a:ext cx="8715436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555658299"/>
              </p:ext>
            </p:extLst>
          </p:nvPr>
        </p:nvGraphicFramePr>
        <p:xfrm>
          <a:off x="1645193" y="1136079"/>
          <a:ext cx="9078227" cy="57219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156608695"/>
      </p:ext>
    </p:extLst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5200" y="0"/>
            <a:ext cx="11178863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524000" y="14"/>
            <a:ext cx="9642764" cy="1136073"/>
          </a:xfrm>
          <a:ln w="57150">
            <a:solidFill>
              <a:srgbClr val="800E8C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Виды оценивания</a:t>
            </a:r>
            <a:endParaRPr lang="ru-RU" sz="4000" dirty="0">
              <a:solidFill>
                <a:srgbClr val="002060"/>
              </a:solidFill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1366362771"/>
              </p:ext>
            </p:extLst>
          </p:nvPr>
        </p:nvGraphicFramePr>
        <p:xfrm>
          <a:off x="1612373" y="914401"/>
          <a:ext cx="9637518" cy="5943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11354673"/>
      </p:ext>
    </p:extLst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_Апекс">
  <a:themeElements>
    <a:clrScheme name="Другая 1">
      <a:dk1>
        <a:sysClr val="windowText" lastClr="000000"/>
      </a:dk1>
      <a:lt1>
        <a:srgbClr val="C9FAFC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0_Апекс">
  <a:themeElements>
    <a:clrScheme name="Другая 1">
      <a:dk1>
        <a:sysClr val="windowText" lastClr="000000"/>
      </a:dk1>
      <a:lt1>
        <a:srgbClr val="C9FAFC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8_Апекс">
  <a:themeElements>
    <a:clrScheme name="Другая 1">
      <a:dk1>
        <a:sysClr val="windowText" lastClr="000000"/>
      </a:dk1>
      <a:lt1>
        <a:srgbClr val="C9FAFC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rgbClr val="C9FAFC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Апекс">
  <a:themeElements>
    <a:clrScheme name="Другая 1">
      <a:dk1>
        <a:sysClr val="windowText" lastClr="000000"/>
      </a:dk1>
      <a:lt1>
        <a:srgbClr val="C9FAFC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4_Апекс">
  <a:themeElements>
    <a:clrScheme name="Другая 1">
      <a:dk1>
        <a:sysClr val="windowText" lastClr="000000"/>
      </a:dk1>
      <a:lt1>
        <a:srgbClr val="C9FAFC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1529</Words>
  <Application>Microsoft Office PowerPoint</Application>
  <PresentationFormat>Широкоэкранный</PresentationFormat>
  <Paragraphs>173</Paragraphs>
  <Slides>19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19</vt:i4>
      </vt:variant>
    </vt:vector>
  </HeadingPairs>
  <TitlesOfParts>
    <vt:vector size="41" baseType="lpstr">
      <vt:lpstr>Arial</vt:lpstr>
      <vt:lpstr>Book Antiqua</vt:lpstr>
      <vt:lpstr>Calibri</vt:lpstr>
      <vt:lpstr>Century</vt:lpstr>
      <vt:lpstr>Droid Sans</vt:lpstr>
      <vt:lpstr>Garamond</vt:lpstr>
      <vt:lpstr>Lucida Sans</vt:lpstr>
      <vt:lpstr>Times New Roman</vt:lpstr>
      <vt:lpstr>Verdana</vt:lpstr>
      <vt:lpstr>Wingdings</vt:lpstr>
      <vt:lpstr>Wingdings 2</vt:lpstr>
      <vt:lpstr>Wingdings 3</vt:lpstr>
      <vt:lpstr>2_Изящная</vt:lpstr>
      <vt:lpstr>3_Изящная</vt:lpstr>
      <vt:lpstr>4_Изящная</vt:lpstr>
      <vt:lpstr>5_Изящная</vt:lpstr>
      <vt:lpstr>10_Апекс</vt:lpstr>
      <vt:lpstr>18_Апекс</vt:lpstr>
      <vt:lpstr>Апекс</vt:lpstr>
      <vt:lpstr>2_Апекс</vt:lpstr>
      <vt:lpstr>4_Апекс</vt:lpstr>
      <vt:lpstr>1_Апекс</vt:lpstr>
      <vt:lpstr> Комплексный    подход  к организации                                               контрольно-оценочной деятельности                                           в условиях реализации ФГОС</vt:lpstr>
      <vt:lpstr>Презентация PowerPoint</vt:lpstr>
      <vt:lpstr> Локальные нормативные документы</vt:lpstr>
      <vt:lpstr>Направления деятельности субъектов образования   по оценке достижений обучающихся</vt:lpstr>
      <vt:lpstr>Основные направления  деятельности ОО</vt:lpstr>
      <vt:lpstr>                                                                                                         Роль и функции системы оценки                                      достижения планируемых результатов </vt:lpstr>
      <vt:lpstr>Оценочная деятельность учителя</vt:lpstr>
      <vt:lpstr>Виды оценивания</vt:lpstr>
      <vt:lpstr>Виды оценивания</vt:lpstr>
      <vt:lpstr>Виды оценивания</vt:lpstr>
      <vt:lpstr>  Процедуры и механизмы оценки в начальной школе:   </vt:lpstr>
      <vt:lpstr>Презентация PowerPoint</vt:lpstr>
      <vt:lpstr>Составляющие итоговой оценки</vt:lpstr>
      <vt:lpstr>Презентация PowerPoint</vt:lpstr>
      <vt:lpstr>Механизмы фиксации результатов мониторинга оценки качества образования </vt:lpstr>
      <vt:lpstr>Презентация PowerPoint</vt:lpstr>
      <vt:lpstr>Презентация PowerPoint</vt:lpstr>
      <vt:lpstr> Ориентиры  школьной системы оценки качества образования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62</cp:revision>
  <dcterms:created xsi:type="dcterms:W3CDTF">2017-01-22T12:17:08Z</dcterms:created>
  <dcterms:modified xsi:type="dcterms:W3CDTF">2017-02-15T19:49:09Z</dcterms:modified>
</cp:coreProperties>
</file>