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62EE9-A3EA-4751-B3C1-EBAA8659289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19539-CFEF-49D6-A2BE-615841F64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Новый федеральный государственный образовательный стандарт предполагает наличие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только обучающегося, но и всего класса. Классные руководители 4-х классов нашей школы формируют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класса.  Это позволяет оценить учебную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внеучебную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деятельность классного коллектива, основанную на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компетентностном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походе, в котором отражены реальные достижения класса.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 - перспективная форма представления коллективной направленности достижений конкретного класса.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представляет собой папку-накопитель, в которой представлена структурированная и систематизированная информация о классном коллективе.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класса  является помощником учителям – предметникам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классному руководителю в педагогическом сопровождении обучающихся по дальнейшему образовательному маршруту, а также в успешной реализации преемственности в обучении, воспитании и развитии пятиклассников.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входит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класса? Характеристика класса, составленная классным руководителем. В ней отражены основные данные о классе: образовательная характеристика класса, особенности семей, здоровья обучающихся, структура класса, характер взаимоотношений обучающихся, социальная активность класса, анализ взаимоотношений классного руководителя с родителями и др.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Анкета для обучающихся «Отношение к учебным предметам». Ребятам предлагается оценить своё отношение к учебным предметам по показателям: изучаю с интересом, равнодушен, не люблю.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Следующая анкета позволяет выявить уровень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социализированности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обучающихся (высокий, средний, низкий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«Удовлетворённость обучающихся качеством образования». Дети оценивают степень своего согласия или несогласия с высказываниями. Подсчитывается количество ответов «да» и определяется высокий, средний или низкий уровень удовлетворённости образовательной деятельностью.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Анкета для родителей содержит вопросы об уровне усвоения их ребёнком  школьного учебного материала, насколько он самостоятелен, с каким настроением ходит в школу, взаимоотношения с классным руководителем и др.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 помещаются результаты мониторинга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универсальных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учебных действий обучающихся. В 2015 - 2016  учебном году  у нас был первый опыт формирования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класса, в котором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была представлена информация по результатам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проведения Всероссийских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проверочных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19539-CFEF-49D6-A2BE-615841F649B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371B-5F00-458A-AF83-49C93374944C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4CD43-A4C0-47D3-BC6C-365497B9176A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483D9-A28B-449F-8AF0-E60A737143DC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C95F-3B1E-4761-8BF9-2D3C4F5D78C6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7C72E-31EA-4DAB-93E5-A85C220188AB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EF8A-B8A7-4016-840C-CC659F83CCA0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4AC6D-FE23-467E-9967-8F015C7E0E0F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0CDC-9418-4CE3-90E9-D2B54F3A6821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B884-5247-436C-8C86-315D55C79036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5C373-64D5-412B-A743-16E37F92204D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BEBD-A9A6-4CF6-A821-5F6A659D3969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79137-EFB7-4A4D-AE76-51953C06A130}" type="datetime1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Портфолио класса </a:t>
            </a:r>
            <a:br>
              <a:rPr lang="ru-RU" sz="4900" b="1" dirty="0" smtClean="0"/>
            </a:br>
            <a:r>
              <a:rPr lang="ru-RU" sz="4900" b="1" dirty="0" smtClean="0"/>
              <a:t>как результат </a:t>
            </a:r>
            <a:br>
              <a:rPr lang="ru-RU" sz="4900" b="1" dirty="0" smtClean="0"/>
            </a:br>
            <a:r>
              <a:rPr lang="ru-RU" sz="4900" b="1" dirty="0" smtClean="0"/>
              <a:t>итоговой оценки </a:t>
            </a:r>
            <a:br>
              <a:rPr lang="ru-RU" sz="4900" b="1" dirty="0" smtClean="0"/>
            </a:br>
            <a:r>
              <a:rPr lang="ru-RU" sz="4900" b="1" dirty="0" smtClean="0"/>
              <a:t>в образовательной системе на уровне начального общего образования  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59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3600" b="1" dirty="0"/>
              <a:t>«Собраться вместе – это </a:t>
            </a:r>
            <a:r>
              <a:rPr lang="ru-RU" sz="3600" b="1" dirty="0" smtClean="0"/>
              <a:t>начало, </a:t>
            </a:r>
            <a:br>
              <a:rPr lang="ru-RU" sz="3600" b="1" dirty="0" smtClean="0"/>
            </a:br>
            <a:r>
              <a:rPr lang="ru-RU" sz="3600" b="1" dirty="0" smtClean="0"/>
              <a:t>остаться </a:t>
            </a:r>
            <a:r>
              <a:rPr lang="ru-RU" sz="3600" b="1" dirty="0"/>
              <a:t>вместе – это </a:t>
            </a:r>
            <a:r>
              <a:rPr lang="ru-RU" sz="3600" b="1" dirty="0" smtClean="0"/>
              <a:t>прогресс, </a:t>
            </a:r>
            <a:br>
              <a:rPr lang="ru-RU" sz="3600" b="1" dirty="0" smtClean="0"/>
            </a:br>
            <a:r>
              <a:rPr lang="ru-RU" sz="3600" b="1" dirty="0" smtClean="0"/>
              <a:t>работать </a:t>
            </a:r>
            <a:r>
              <a:rPr lang="ru-RU" sz="3600" b="1" dirty="0"/>
              <a:t>вместе – это успех</a:t>
            </a:r>
            <a:r>
              <a:rPr lang="ru-RU" sz="3600" b="1" dirty="0" smtClean="0"/>
              <a:t>» </a:t>
            </a:r>
            <a:br>
              <a:rPr lang="ru-RU" sz="3600" b="1" dirty="0" smtClean="0"/>
            </a:br>
            <a:r>
              <a:rPr lang="ru-RU" sz="3600" b="1" dirty="0" smtClean="0"/>
              <a:t>Генри Форд</a:t>
            </a:r>
            <a:endParaRPr lang="ru-RU" sz="3600" b="1" dirty="0"/>
          </a:p>
        </p:txBody>
      </p:sp>
      <p:pic>
        <p:nvPicPr>
          <p:cNvPr id="7" name="Содержимое 6" descr="Hands connecting  Free Vector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09018" y="2357430"/>
            <a:ext cx="452596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65416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/>
              <a:t>	</a:t>
            </a:r>
            <a:r>
              <a:rPr lang="ru-RU" sz="3600" b="1" dirty="0" smtClean="0"/>
              <a:t>Портфолио класса – перспективная форма представления коллективной направленности образовательных достижений</a:t>
            </a:r>
            <a:endParaRPr lang="ru-RU" sz="3600" b="1" dirty="0"/>
          </a:p>
        </p:txBody>
      </p:sp>
      <p:pic>
        <p:nvPicPr>
          <p:cNvPr id="4" name="Содержимое 3" descr="Картинки по запросу ученики картинки нарисованные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67856" y="2143116"/>
            <a:ext cx="440828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Цель создания портфолио: </a:t>
            </a:r>
            <a:r>
              <a:rPr lang="ru-RU" sz="3600" b="1" dirty="0"/>
              <a:t>п</a:t>
            </a:r>
            <a:r>
              <a:rPr lang="ru-RU" sz="3600" b="1" dirty="0" smtClean="0"/>
              <a:t>едагогическое сопровождение обучающихся по дальнейшему образовательному маршруту</a:t>
            </a:r>
            <a:r>
              <a:rPr lang="ru-RU" sz="4800" b="1" dirty="0" smtClean="0">
                <a:cs typeface="Aharoni" pitchFamily="2" charset="-79"/>
              </a:rPr>
              <a:t/>
            </a:r>
            <a:br>
              <a:rPr lang="ru-RU" sz="4800" b="1" dirty="0" smtClean="0">
                <a:cs typeface="Aharoni" pitchFamily="2" charset="-79"/>
              </a:rPr>
            </a:br>
            <a:endParaRPr lang="ru-RU" sz="4800" b="1" dirty="0"/>
          </a:p>
        </p:txBody>
      </p:sp>
      <p:pic>
        <p:nvPicPr>
          <p:cNvPr id="9" name="Содержимое 8" descr="Картинки по запросу рисунки учитель ведет за руку ученика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786058"/>
            <a:ext cx="43576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рисунки учитель ведет за руку ученик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714620"/>
            <a:ext cx="457203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Autofit/>
          </a:bodyPr>
          <a:lstStyle/>
          <a:p>
            <a:pPr lvl="8" algn="ctr"/>
            <a:r>
              <a:rPr lang="ru-RU" sz="3200" b="1" dirty="0" smtClean="0">
                <a:latin typeface="+mj-lt"/>
              </a:rPr>
              <a:t>Характеристика класса:</a:t>
            </a:r>
            <a:br>
              <a:rPr lang="ru-RU" sz="3200" b="1" dirty="0" smtClean="0">
                <a:latin typeface="+mj-lt"/>
              </a:rPr>
            </a:br>
            <a:endParaRPr lang="ru-RU" sz="3200" b="1" dirty="0">
              <a:latin typeface="+mj-lt"/>
            </a:endParaRPr>
          </a:p>
        </p:txBody>
      </p:sp>
      <p:pic>
        <p:nvPicPr>
          <p:cNvPr id="4" name="Содержимое 3" descr="Casual characters Free Vector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43042" y="2928934"/>
            <a:ext cx="542928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714356"/>
            <a:ext cx="771530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- образовательные достижения класса;</a:t>
            </a:r>
            <a:br>
              <a:rPr lang="ru-RU" sz="2000" b="1" dirty="0" smtClean="0"/>
            </a:br>
            <a:r>
              <a:rPr lang="ru-RU" sz="2000" b="1" dirty="0" smtClean="0"/>
              <a:t>- особенности семей; </a:t>
            </a:r>
            <a:br>
              <a:rPr lang="ru-RU" sz="2000" b="1" dirty="0" smtClean="0"/>
            </a:br>
            <a:r>
              <a:rPr lang="ru-RU" sz="2000" b="1" dirty="0" smtClean="0"/>
              <a:t>- особенности здоровья обучающихся;</a:t>
            </a:r>
            <a:br>
              <a:rPr lang="ru-RU" sz="2000" b="1" dirty="0" smtClean="0"/>
            </a:br>
            <a:r>
              <a:rPr lang="ru-RU" sz="2000" b="1" dirty="0" smtClean="0"/>
              <a:t>- структура класса;</a:t>
            </a:r>
            <a:br>
              <a:rPr lang="ru-RU" sz="2000" b="1" dirty="0" smtClean="0"/>
            </a:br>
            <a:r>
              <a:rPr lang="ru-RU" sz="2000" b="1" dirty="0" smtClean="0"/>
              <a:t>- характер взаимоотношений обучающихся; </a:t>
            </a:r>
            <a:br>
              <a:rPr lang="ru-RU" sz="2000" b="1" dirty="0" smtClean="0"/>
            </a:br>
            <a:r>
              <a:rPr lang="ru-RU" sz="2000" b="1" dirty="0" smtClean="0"/>
              <a:t>- социальная активность; </a:t>
            </a:r>
            <a:br>
              <a:rPr lang="ru-RU" sz="2000" b="1" dirty="0" smtClean="0"/>
            </a:br>
            <a:r>
              <a:rPr lang="ru-RU" sz="2000" b="1" dirty="0" smtClean="0"/>
              <a:t>- анализ взаимоотношений классного руководителя с родителями            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/>
              <a:t>Анкета для обучающихся</a:t>
            </a:r>
            <a:br>
              <a:rPr lang="ru-RU" sz="3600" b="1" dirty="0" smtClean="0"/>
            </a:br>
            <a:r>
              <a:rPr lang="ru-RU" sz="3600" b="1" dirty="0" smtClean="0"/>
              <a:t>«Отношение к учебным предметам»</a:t>
            </a:r>
            <a:endParaRPr lang="ru-RU" sz="3600" b="1" dirty="0"/>
          </a:p>
        </p:txBody>
      </p:sp>
      <p:pic>
        <p:nvPicPr>
          <p:cNvPr id="6" name="Содержимое 5" descr="Картинки по запросу школьные предметы картинки нарисованные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57298"/>
            <a:ext cx="492922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>
          <a:xfrm rot="18180000">
            <a:off x="7148613" y="2936881"/>
            <a:ext cx="429264" cy="755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57686" y="5429264"/>
            <a:ext cx="42862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240000">
            <a:off x="1229627" y="2868916"/>
            <a:ext cx="42862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643314"/>
            <a:ext cx="1928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изучаю с интересом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3982998"/>
            <a:ext cx="2916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равноушен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6198990"/>
            <a:ext cx="2071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равнодушен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286644" y="3643314"/>
            <a:ext cx="1643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не люблю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Анкета «</a:t>
            </a:r>
            <a:r>
              <a:rPr lang="ru-RU" sz="3200" b="1" dirty="0" err="1" smtClean="0"/>
              <a:t>Социализированность</a:t>
            </a:r>
            <a:r>
              <a:rPr lang="ru-RU" sz="3200" b="1" dirty="0" smtClean="0"/>
              <a:t> личности обучающегося»</a:t>
            </a:r>
            <a:endParaRPr lang="ru-RU" sz="3200" b="1" dirty="0"/>
          </a:p>
        </p:txBody>
      </p:sp>
      <p:pic>
        <p:nvPicPr>
          <p:cNvPr id="4" name="Содержимое 3" descr="Happy family illustration Free Vector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43042" y="1357298"/>
            <a:ext cx="578647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Анкета «Удовлетворённость обучающихся качеством образования»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700" b="1" dirty="0"/>
              <a:t>У</a:t>
            </a:r>
            <a:r>
              <a:rPr lang="ru-RU" sz="2700" b="1" dirty="0" smtClean="0"/>
              <a:t>ровень</a:t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Высокий                       </a:t>
            </a:r>
            <a:r>
              <a:rPr lang="ru-RU" sz="2700" b="1" dirty="0"/>
              <a:t>С</a:t>
            </a:r>
            <a:r>
              <a:rPr lang="ru-RU" sz="2700" b="1" dirty="0" smtClean="0"/>
              <a:t>редний                         </a:t>
            </a:r>
            <a:r>
              <a:rPr lang="ru-RU" sz="2700" b="1" dirty="0"/>
              <a:t>Н</a:t>
            </a:r>
            <a:r>
              <a:rPr lang="ru-RU" sz="2700" b="1" dirty="0" smtClean="0"/>
              <a:t>изкий</a:t>
            </a:r>
            <a:endParaRPr lang="ru-RU" sz="2700" b="1" dirty="0"/>
          </a:p>
        </p:txBody>
      </p:sp>
      <p:pic>
        <p:nvPicPr>
          <p:cNvPr id="4" name="Содержимое 3" descr="Boy designs collection Free Vector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71472" y="3286124"/>
            <a:ext cx="800105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низ 5"/>
          <p:cNvSpPr/>
          <p:nvPr/>
        </p:nvSpPr>
        <p:spPr>
          <a:xfrm>
            <a:off x="4357686" y="2214554"/>
            <a:ext cx="48463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3600000">
            <a:off x="2505037" y="1947042"/>
            <a:ext cx="484632" cy="11262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240000">
            <a:off x="6179478" y="1973340"/>
            <a:ext cx="484632" cy="1033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Анкета для родителей</a:t>
            </a:r>
            <a:endParaRPr lang="ru-RU" sz="3200" b="1" dirty="0"/>
          </a:p>
        </p:txBody>
      </p:sp>
      <p:pic>
        <p:nvPicPr>
          <p:cNvPr id="4" name="Содержимое 3" descr="Happy family Free Vector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428728" y="1285860"/>
            <a:ext cx="592935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Результаты ВПР </a:t>
            </a:r>
            <a:br>
              <a:rPr lang="ru-RU" sz="3200" b="1" dirty="0" smtClean="0"/>
            </a:br>
            <a:r>
              <a:rPr lang="ru-RU" sz="3200" b="1" dirty="0" smtClean="0"/>
              <a:t>и мониторинг сформированности УУД</a:t>
            </a:r>
            <a:endParaRPr lang="ru-RU" sz="3200" b="1" dirty="0"/>
          </a:p>
        </p:txBody>
      </p:sp>
      <p:pic>
        <p:nvPicPr>
          <p:cNvPr id="9" name="Содержимое 8" descr="Картинки по запросу картинки учитель и ученики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57298"/>
            <a:ext cx="692948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</TotalTime>
  <Words>346</Words>
  <PresentationFormat>Экран (4:3)</PresentationFormat>
  <Paragraphs>33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Портфолио класса  как результат  итоговой оценки  в образовательной системе на уровне начального общего образования   </vt:lpstr>
      <vt:lpstr> Портфолио класса – перспективная форма представления коллективной направленности образовательных достижений</vt:lpstr>
      <vt:lpstr>Цель создания портфолио: педагогическое сопровождение обучающихся по дальнейшему образовательному маршруту </vt:lpstr>
      <vt:lpstr>Характеристика класса: </vt:lpstr>
      <vt:lpstr> Анкета для обучающихся «Отношение к учебным предметам»</vt:lpstr>
      <vt:lpstr>Анкета «Социализированность личности обучающегося»</vt:lpstr>
      <vt:lpstr>Анкета «Удовлетворённость обучающихся качеством образования»  Уровень   Высокий                       Средний                         Низкий</vt:lpstr>
      <vt:lpstr>Анкета для родителей</vt:lpstr>
      <vt:lpstr>Результаты ВПР  и мониторинг сформированности УУД</vt:lpstr>
      <vt:lpstr> «Собраться вместе – это начало,  остаться вместе – это прогресс,  работать вместе – это успех»  Генри Форд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класса</dc:title>
  <dc:creator>777</dc:creator>
  <cp:lastModifiedBy>Начальная школа</cp:lastModifiedBy>
  <cp:revision>89</cp:revision>
  <dcterms:created xsi:type="dcterms:W3CDTF">2017-01-22T02:54:41Z</dcterms:created>
  <dcterms:modified xsi:type="dcterms:W3CDTF">2017-02-15T09:53:27Z</dcterms:modified>
</cp:coreProperties>
</file>