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56" r:id="rId2"/>
    <p:sldId id="283" r:id="rId3"/>
    <p:sldId id="276" r:id="rId4"/>
    <p:sldId id="277" r:id="rId5"/>
    <p:sldId id="279" r:id="rId6"/>
    <p:sldId id="280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69" r:id="rId17"/>
    <p:sldId id="268" r:id="rId18"/>
    <p:sldId id="270" r:id="rId19"/>
    <p:sldId id="266" r:id="rId20"/>
    <p:sldId id="267" r:id="rId21"/>
    <p:sldId id="272" r:id="rId22"/>
    <p:sldId id="273" r:id="rId23"/>
    <p:sldId id="274" r:id="rId24"/>
    <p:sldId id="29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63006" autoAdjust="0"/>
  </p:normalViewPr>
  <p:slideViewPr>
    <p:cSldViewPr>
      <p:cViewPr varScale="1">
        <p:scale>
          <a:sx n="63" d="100"/>
          <a:sy n="63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6F8F96-0822-405D-8BBF-F81C6967483E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6ED67-DE46-4E77-82E3-75089A9C87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видим Таблицу требований к умениям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учащихся по  математике, 3класс.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качестве примера также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демонстрируем  Т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аблицу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образовательных достижений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 окружающему миру, 3 класс.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фиксации предметных  результатов  педагоги образовательной организации  используют  Листы индивидуальных достижений учащихся, в которых </a:t>
            </a:r>
            <a:r>
              <a:rPr lang="ru-RU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используются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аналогичные критерии  по  всем учебным предметам.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0487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Листы индивидуальных достижений  заполняют как педагоги, так и обучающиеся.  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класса используется  3-х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цветный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индикатор:  зеленый – «Хорошо знаю и могу помочь»,  желтый–   «Знаю»,  красный – «Не уверен, что знаю».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7823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Заполнение такой таблицы позволяет в целом увидеть картину успешности ребенка по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данным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критериям,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осознать свой «рост», наглядно увидеть, что ученик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знает и что  предстоит ему узнать,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формировать адекватность  самооценки.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9776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С момента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введения ФГОС НОО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проводим Итоговые комплексные работы, которые разработаны для всех классов начальной школы.  Она строится на основе текста, к которому даётся ряд заданий по русскому языку, литературному чтению, математике, окружающему миру  и охватывает наиболее существенные и значимые для дальнейшего обучения аспекты.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3596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Задача итоговой комплексной работы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dirty="0" smtClean="0"/>
              <a:t>установить уровень овладения ключевыми умениями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Итоговая комплексная работа состоит из двух частей - основной и дополнительной.  Содержание и уровень сложности заданий основной части соотносятся с таким показателем достижения планируемых результатов обучения, как «учащиеся могут выполнить самостоятельно и уверенно» (в разделе “Выпускник научится”).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Выполнение заданий основной части обязательно для всех учащихся, а полученные результаты можно рассматривать как показатель успешности достижения базового уровня требований. В дополнительную часть включаются задания повышенного уровня;  они соотносятся с разделом “Выпускник получит возможность научиться” планируемых результатов.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Результаты, представленные в Таблицах позволяют получить общую и дифференцированную информацию о процессе преподавания и процессе учения.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Объект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оценки предметных результатов: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сформированность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учебных действий с предметным содержанием. Предмет оценки: способность к решению учебно-познавательных и учебно-практических задач. В качестве содержательной и критериальной базы оценки выступают планируемые предметные результаты.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Оценка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достижения предметных результатов ведется как в ходе текущего и промежуточного оценивания, так и в ходе выполнения итоговых проверочных работ.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Отслеживать по этим таблицам достижение  некоторой части  планируемых результатов можно на протяжении всех четырех лет обучения, меняется лишь предметный материал.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Так, например,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области чтения с 1 класса отслеживаются:</a:t>
            </a:r>
          </a:p>
          <a:p>
            <a:r>
              <a:rPr lang="ru-RU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техника и навыки чтения</a:t>
            </a: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-скорость чтения про себя текста ( с иллюстрациями) без оценки скорости чтения: умение прочитать и понять инструкции при выполнении задания;</a:t>
            </a:r>
          </a:p>
          <a:p>
            <a:pPr algn="just"/>
            <a:r>
              <a:rPr lang="ru-RU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навыки работы с текстом и информацией</a:t>
            </a: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-поиск и упорядочивание информации, вычленение  ключевой информации, представление в разных форматах, связь информации, представленной в разных частях текста и в разных форматах, интерпретация информации и т.д.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 2 класса: 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-общая ориентация в структуре текста (деление текста на части с выделением ключевых мыслей в каждой части текста);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сформированность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навыков ознакомительного,  выборочного и поискового  чтения.</a:t>
            </a:r>
          </a:p>
          <a:p>
            <a:pPr algn="just"/>
            <a:endParaRPr lang="ru-RU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области русского языка с 1 класса отслеживаются: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-овладение основополагающими понятиями и способами действий по изученным разделам курса (фонетика, графика, лексика,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морфемика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морфология, синтаксис и пунктуация, орфография, культура речи), в том числе: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звукобуквенный анализ ;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сформированность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навыков правописания, техники оформления текста; 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-умение строить свободные высказывания-предложения.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 2 класса: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-первичное представление о частях речи; 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-умение строить микротексты, содержащие свободный комментарий или читательский отклик на прочитанный текст.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3 класса: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-элементарный морфемный и морфологический анализ .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4 го класса: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-грамматический и синтаксический анализ. </a:t>
            </a:r>
          </a:p>
          <a:p>
            <a:endParaRPr lang="ru-RU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области математики с 1 класса отслеживаются: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-овладение основополагающими понятиями и способами действий по изученным разделам курса (числа и действия с ними, геометрические тела и формы, работа с данными),в том числе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сформированность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вычислительных навыков, навыков решения и оформления математических задач;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-умение видеть математическую проблему в обсуждаемой ситуации, вычленять и формализовать проблему, соотносить различные форматы представления информации (тексты, таблицы, диаграммы);</a:t>
            </a:r>
          </a:p>
          <a:p>
            <a:pPr algn="just"/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-умение рассуждать и обосновывать свои действия.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Использование итоговых комплексных работ даёт возможность проследить динамику формирования ряда предметных навыков, имеющих большое значение для  организации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учебной деятельности.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Кроме того, итоговые комплексные работы дают возможность собрать дополнительные данные для оценки таких важнейших универсальных действий, как рефлексия, способность к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саморегуляции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самоконтролю,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самокоррекции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2574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По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учебным предметам разработаны проверочные  работы, в  спецификации к ним определены критерии и показатели оценивания. В качестве примера демонстрируем  критерии и показатели оценивания предметных результатов по  русскому  языку. Данные критерии и показатели 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взяты из комплексной целевой программы образовательной организации. </a:t>
            </a:r>
            <a:endParaRPr lang="ru-RU" sz="120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Критерии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показатели оценивания по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литературному чтению.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 математике.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по окружающему  миру.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На основании данных показателей составлены таблицы образовательных достижений.  Результаты в данную таблицу  вносятся  после проведения  проверочных и  контрольных работ. Для того, чтобы результаты были объективны и видна динамика формирования предметных умений, контроль  стараемся  проводить  2 раза в год. Это даёт возможность  своевременно устранить пробел в знаниях или практических умениях ученика и видеть уровень усвоения учеником учебного материала. На слайде представлена  Таблица требований к умениям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учащихся по литературному чтению, 1 класс.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На слайде представлена  Таблица требований к умениям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учащихся по литературному чтению, 4 класс.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	П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редставлена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Таблица требований к умениям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учащихся по русскому языку, в которой определен программный минимум для учащихся  3класса.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6ED67-DE46-4E77-82E3-75089A9C877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200" dirty="0" smtClean="0"/>
              <a:t>Кириллова Н. а.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928670"/>
            <a:ext cx="8458200" cy="250033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Особенности оценки предметных результатов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858" y="764704"/>
            <a:ext cx="9199713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6896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1" y="620688"/>
            <a:ext cx="9113999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9657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176"/>
            <a:ext cx="9144000" cy="686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5461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0"/>
            <a:ext cx="6336704" cy="738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9082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1916832"/>
            <a:ext cx="4932998" cy="6048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760" y="3952"/>
            <a:ext cx="459024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2507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85" y="-243408"/>
            <a:ext cx="3291843" cy="4525962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2492896"/>
            <a:ext cx="3502108" cy="48150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3154" y="-94326"/>
            <a:ext cx="3277158" cy="43561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1" y="2492896"/>
            <a:ext cx="3491880" cy="4628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Задача  итоговой  комплексной  работы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521497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   </a:t>
            </a:r>
            <a:r>
              <a:rPr lang="ru-RU" sz="3600" dirty="0" smtClean="0"/>
              <a:t>Установить уровень овладения ключевыми умениями (</a:t>
            </a:r>
            <a:r>
              <a:rPr lang="ru-RU" sz="3600" dirty="0" err="1" smtClean="0"/>
              <a:t>сформирован-ность</a:t>
            </a:r>
            <a:r>
              <a:rPr lang="ru-RU" sz="3600" dirty="0" smtClean="0"/>
              <a:t> навыков чтения, умение работать с текстом, понимать и выполнять инструкции), позволяющими успешно продвигаться в овладении учебного материала на следующем этапе обучения. 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987991" cy="6858000"/>
          </a:xfrm>
          <a:prstGeom prst="rect">
            <a:avLst/>
          </a:prstGeom>
        </p:spPr>
      </p:pic>
      <p:pic>
        <p:nvPicPr>
          <p:cNvPr id="4" name="Содержимое 3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1966" y="0"/>
            <a:ext cx="468203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2 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987991" cy="6858000"/>
          </a:xfrm>
          <a:prstGeom prst="rect">
            <a:avLst/>
          </a:prstGeom>
        </p:spPr>
      </p:pic>
      <p:pic>
        <p:nvPicPr>
          <p:cNvPr id="3" name="Содержимое 7" descr="4 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3" y="0"/>
            <a:ext cx="471487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500041"/>
          <a:ext cx="9144001" cy="6357958"/>
        </p:xfrm>
        <a:graphic>
          <a:graphicData uri="http://schemas.openxmlformats.org/drawingml/2006/table">
            <a:tbl>
              <a:tblPr/>
              <a:tblGrid>
                <a:gridCol w="239947"/>
                <a:gridCol w="1759797"/>
                <a:gridCol w="384024"/>
                <a:gridCol w="384024"/>
                <a:gridCol w="308736"/>
                <a:gridCol w="384024"/>
                <a:gridCol w="384024"/>
                <a:gridCol w="383483"/>
                <a:gridCol w="383483"/>
                <a:gridCol w="460937"/>
                <a:gridCol w="308736"/>
                <a:gridCol w="460937"/>
                <a:gridCol w="460396"/>
                <a:gridCol w="460937"/>
                <a:gridCol w="460937"/>
                <a:gridCol w="384024"/>
                <a:gridCol w="384024"/>
                <a:gridCol w="384024"/>
                <a:gridCol w="384024"/>
                <a:gridCol w="383483"/>
              </a:tblGrid>
              <a:tr h="34543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ФИО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Основная часть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Итого    ( максим. балл  - 7)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Дополнительная часть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Итого  ( максим. балл – 6)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Дополнительно  (  0 – 2 б   за  самостоятельность  выполнения заданий)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Всего  ( 13 б. + 2 б.)   Максимальный балл  - 15 б.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6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Литер. чтение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Окружающий мир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Мате-мати-ка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72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Скорость   чтения  (№1)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Умение  восстановить  содержание ( №3)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 правильно  списать предложение (№2)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выделить буквы мягких согласных  ( №6.1)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соотнести и определить количество звуков и букв  (№  6.2)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сравнивать числа и величины  ( № 4)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 пересчитать предметы и записать результат  ( № 5.1)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установит ь и продолжить закономерность ( № 5.2)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анализировать предложенные ответы  ( №7)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 читать информацию , приводить примеры  (№ 8. 1)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latin typeface="Times New Roman"/>
                          <a:ea typeface="Calibri"/>
                          <a:cs typeface="Times New Roman"/>
                        </a:rPr>
                        <a:t>Умение классифицировать объекты природы  ( № 8. 2)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 правильно выполнить необходимые  вычисления  ( № 9)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дать комментарии,  записать ответ в свободной форме( № 10)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Умение  объяснить  значение слова  ( №  11)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Times New Roman"/>
                          <a:ea typeface="Calibri"/>
                          <a:cs typeface="Times New Roman"/>
                        </a:rPr>
                        <a:t>Уровни успешности:</a:t>
                      </a: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 Максимальный –  13 – 15 б.       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Повышенный  – 10 – 12 б.  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Базовый – 7- 9 б.                                                         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Низкий – 0-6  б.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46" marR="41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"/>
            <a:ext cx="892971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образовательных результатов. Итоговая комплексная работа.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Оценка предметных результатов и ключевых умений обучающихся 1-класса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AutoShape 44"/>
          <p:cNvSpPr>
            <a:spLocks noChangeArrowheads="1"/>
          </p:cNvSpPr>
          <p:nvPr/>
        </p:nvSpPr>
        <p:spPr bwMode="auto">
          <a:xfrm>
            <a:off x="1643042" y="214290"/>
            <a:ext cx="5929354" cy="857256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59" name="AutoShape 68"/>
          <p:cNvSpPr>
            <a:spLocks noChangeArrowheads="1"/>
          </p:cNvSpPr>
          <p:nvPr/>
        </p:nvSpPr>
        <p:spPr bwMode="auto">
          <a:xfrm>
            <a:off x="1214414" y="1142984"/>
            <a:ext cx="3357586" cy="1500198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0" name="AutoShape 66"/>
          <p:cNvSpPr>
            <a:spLocks noChangeArrowheads="1"/>
          </p:cNvSpPr>
          <p:nvPr/>
        </p:nvSpPr>
        <p:spPr bwMode="auto">
          <a:xfrm>
            <a:off x="1285852" y="5214950"/>
            <a:ext cx="3286148" cy="1428760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1" name="AutoShape 64"/>
          <p:cNvSpPr>
            <a:spLocks noChangeArrowheads="1"/>
          </p:cNvSpPr>
          <p:nvPr/>
        </p:nvSpPr>
        <p:spPr bwMode="auto">
          <a:xfrm>
            <a:off x="4714876" y="2143116"/>
            <a:ext cx="2928958" cy="500066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2" name="AutoShape 63"/>
          <p:cNvSpPr>
            <a:spLocks noChangeArrowheads="1"/>
          </p:cNvSpPr>
          <p:nvPr/>
        </p:nvSpPr>
        <p:spPr bwMode="auto">
          <a:xfrm>
            <a:off x="4714876" y="2786058"/>
            <a:ext cx="2928958" cy="428628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3" name="AutoShape 50"/>
          <p:cNvSpPr>
            <a:spLocks noChangeArrowheads="1"/>
          </p:cNvSpPr>
          <p:nvPr/>
        </p:nvSpPr>
        <p:spPr bwMode="auto">
          <a:xfrm>
            <a:off x="4714876" y="3286124"/>
            <a:ext cx="2928958" cy="428628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4" name="AutoShape 60"/>
          <p:cNvSpPr>
            <a:spLocks noChangeArrowheads="1"/>
          </p:cNvSpPr>
          <p:nvPr/>
        </p:nvSpPr>
        <p:spPr bwMode="auto">
          <a:xfrm>
            <a:off x="4714876" y="3786190"/>
            <a:ext cx="2928958" cy="500066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5" name="AutoShape 52"/>
          <p:cNvSpPr>
            <a:spLocks noChangeArrowheads="1"/>
          </p:cNvSpPr>
          <p:nvPr/>
        </p:nvSpPr>
        <p:spPr bwMode="auto">
          <a:xfrm>
            <a:off x="4714876" y="4357694"/>
            <a:ext cx="2928958" cy="500066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6" name="AutoShape 69"/>
          <p:cNvSpPr>
            <a:spLocks noChangeArrowheads="1"/>
          </p:cNvSpPr>
          <p:nvPr/>
        </p:nvSpPr>
        <p:spPr bwMode="auto">
          <a:xfrm>
            <a:off x="2357422" y="4786322"/>
            <a:ext cx="1228725" cy="35719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7" name="AutoShape 58"/>
          <p:cNvSpPr>
            <a:spLocks noChangeArrowheads="1"/>
          </p:cNvSpPr>
          <p:nvPr/>
        </p:nvSpPr>
        <p:spPr bwMode="auto">
          <a:xfrm>
            <a:off x="4714876" y="5929330"/>
            <a:ext cx="2928958" cy="571504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endParaRPr lang="ru-RU" dirty="0"/>
          </a:p>
        </p:txBody>
      </p:sp>
      <p:sp>
        <p:nvSpPr>
          <p:cNvPr id="68" name="AutoShape 57"/>
          <p:cNvSpPr>
            <a:spLocks noChangeArrowheads="1"/>
          </p:cNvSpPr>
          <p:nvPr/>
        </p:nvSpPr>
        <p:spPr bwMode="auto">
          <a:xfrm>
            <a:off x="4714876" y="5429264"/>
            <a:ext cx="2928958" cy="428628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9" name="AutoShape 56"/>
          <p:cNvSpPr>
            <a:spLocks noChangeArrowheads="1"/>
          </p:cNvSpPr>
          <p:nvPr/>
        </p:nvSpPr>
        <p:spPr bwMode="auto">
          <a:xfrm>
            <a:off x="4714876" y="4929198"/>
            <a:ext cx="2928958" cy="428627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70" name="AutoShape 48"/>
          <p:cNvSpPr>
            <a:spLocks noChangeArrowheads="1"/>
          </p:cNvSpPr>
          <p:nvPr/>
        </p:nvSpPr>
        <p:spPr bwMode="auto">
          <a:xfrm>
            <a:off x="4714876" y="1357298"/>
            <a:ext cx="2928958" cy="642942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71" name="AutoShape 46"/>
          <p:cNvSpPr>
            <a:spLocks noChangeArrowheads="1"/>
          </p:cNvSpPr>
          <p:nvPr/>
        </p:nvSpPr>
        <p:spPr bwMode="auto">
          <a:xfrm>
            <a:off x="1285852" y="2786058"/>
            <a:ext cx="3286148" cy="1928826"/>
          </a:xfrm>
          <a:prstGeom prst="roundRect">
            <a:avLst>
              <a:gd name="adj" fmla="val 16667"/>
            </a:avLst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72" name="Text Box 43"/>
          <p:cNvSpPr txBox="1">
            <a:spLocks noChangeArrowheads="1"/>
          </p:cNvSpPr>
          <p:nvPr/>
        </p:nvSpPr>
        <p:spPr bwMode="auto">
          <a:xfrm>
            <a:off x="2857488" y="357166"/>
            <a:ext cx="3348043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Предметные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" name="Text Box 67"/>
          <p:cNvSpPr txBox="1">
            <a:spLocks noChangeArrowheads="1"/>
          </p:cNvSpPr>
          <p:nvPr/>
        </p:nvSpPr>
        <p:spPr bwMode="auto">
          <a:xfrm>
            <a:off x="1571604" y="1428737"/>
            <a:ext cx="2786082" cy="8572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Основы системы научных знаний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4" name="Text Box 45"/>
          <p:cNvSpPr txBox="1">
            <a:spLocks noChangeArrowheads="1"/>
          </p:cNvSpPr>
          <p:nvPr/>
        </p:nvSpPr>
        <p:spPr bwMode="auto">
          <a:xfrm>
            <a:off x="1571604" y="2928934"/>
            <a:ext cx="2786082" cy="164307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Опыт «предметной» деятельности по получению, преобразованию и  применению нового знания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5" name="Text Box 65"/>
          <p:cNvSpPr txBox="1">
            <a:spLocks noChangeArrowheads="1"/>
          </p:cNvSpPr>
          <p:nvPr/>
        </p:nvSpPr>
        <p:spPr bwMode="auto">
          <a:xfrm>
            <a:off x="1571604" y="5357826"/>
            <a:ext cx="2714644" cy="11430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Предметные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метапредметные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действия с учебным материалом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6" name="Text Box 47"/>
          <p:cNvSpPr txBox="1">
            <a:spLocks noChangeArrowheads="1"/>
          </p:cNvSpPr>
          <p:nvPr/>
        </p:nvSpPr>
        <p:spPr bwMode="auto">
          <a:xfrm>
            <a:off x="5572132" y="1571613"/>
            <a:ext cx="1214445" cy="28575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Русский язык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7" name="Text Box 62"/>
          <p:cNvSpPr txBox="1">
            <a:spLocks noChangeArrowheads="1"/>
          </p:cNvSpPr>
          <p:nvPr/>
        </p:nvSpPr>
        <p:spPr bwMode="auto">
          <a:xfrm>
            <a:off x="5572132" y="2285992"/>
            <a:ext cx="1143007" cy="2857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Литературное чтение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8" name="Text Box 61"/>
          <p:cNvSpPr txBox="1">
            <a:spLocks noChangeArrowheads="1"/>
          </p:cNvSpPr>
          <p:nvPr/>
        </p:nvSpPr>
        <p:spPr bwMode="auto">
          <a:xfrm>
            <a:off x="5643571" y="2857496"/>
            <a:ext cx="1071570" cy="2143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Иностранный язык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9" name="Text Box 49"/>
          <p:cNvSpPr txBox="1">
            <a:spLocks noChangeArrowheads="1"/>
          </p:cNvSpPr>
          <p:nvPr/>
        </p:nvSpPr>
        <p:spPr bwMode="auto">
          <a:xfrm>
            <a:off x="5572132" y="3357562"/>
            <a:ext cx="1214446" cy="2143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Математика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0" name="Text Box 59"/>
          <p:cNvSpPr txBox="1">
            <a:spLocks noChangeArrowheads="1"/>
          </p:cNvSpPr>
          <p:nvPr/>
        </p:nvSpPr>
        <p:spPr bwMode="auto">
          <a:xfrm>
            <a:off x="5572132" y="3857628"/>
            <a:ext cx="1214446" cy="2857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Музыка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1" name="Text Box 51"/>
          <p:cNvSpPr txBox="1">
            <a:spLocks noChangeArrowheads="1"/>
          </p:cNvSpPr>
          <p:nvPr/>
        </p:nvSpPr>
        <p:spPr bwMode="auto">
          <a:xfrm>
            <a:off x="5572132" y="4429132"/>
            <a:ext cx="1214446" cy="2857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ИЗО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2" name="Text Box 55"/>
          <p:cNvSpPr txBox="1">
            <a:spLocks noChangeArrowheads="1"/>
          </p:cNvSpPr>
          <p:nvPr/>
        </p:nvSpPr>
        <p:spPr bwMode="auto">
          <a:xfrm>
            <a:off x="5572132" y="5000636"/>
            <a:ext cx="1243013" cy="2143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Технология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3" name="Text Box 54"/>
          <p:cNvSpPr txBox="1">
            <a:spLocks noChangeArrowheads="1"/>
          </p:cNvSpPr>
          <p:nvPr/>
        </p:nvSpPr>
        <p:spPr bwMode="auto">
          <a:xfrm>
            <a:off x="5572132" y="5429264"/>
            <a:ext cx="1217611" cy="2143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Физическая культура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4" name="Text Box 53"/>
          <p:cNvSpPr txBox="1">
            <a:spLocks noChangeArrowheads="1"/>
          </p:cNvSpPr>
          <p:nvPr/>
        </p:nvSpPr>
        <p:spPr bwMode="auto">
          <a:xfrm>
            <a:off x="5572132" y="6000768"/>
            <a:ext cx="1243013" cy="2857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Информатика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-3" y="642920"/>
          <a:ext cx="9144002" cy="6215079"/>
        </p:xfrm>
        <a:graphic>
          <a:graphicData uri="http://schemas.openxmlformats.org/drawingml/2006/table">
            <a:tbl>
              <a:tblPr/>
              <a:tblGrid>
                <a:gridCol w="304747"/>
                <a:gridCol w="1440326"/>
                <a:gridCol w="379062"/>
                <a:gridCol w="379062"/>
                <a:gridCol w="304747"/>
                <a:gridCol w="340567"/>
                <a:gridCol w="304747"/>
                <a:gridCol w="340567"/>
                <a:gridCol w="340567"/>
                <a:gridCol w="304747"/>
                <a:gridCol w="378528"/>
                <a:gridCol w="378528"/>
                <a:gridCol w="304747"/>
                <a:gridCol w="379062"/>
                <a:gridCol w="379062"/>
                <a:gridCol w="454981"/>
                <a:gridCol w="454981"/>
                <a:gridCol w="378528"/>
                <a:gridCol w="304747"/>
                <a:gridCol w="304747"/>
                <a:gridCol w="304747"/>
                <a:gridCol w="227759"/>
                <a:gridCol w="454446"/>
              </a:tblGrid>
              <a:tr h="189069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ФИО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Основная часть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Итого    ( максимальный  балл  - </a:t>
                      </a:r>
                      <a:r>
                        <a:rPr lang="ru-RU" sz="700" b="1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Дополнительная часть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 Итого  ( максимальный  балл – </a:t>
                      </a:r>
                      <a:r>
                        <a:rPr lang="ru-RU" sz="700" b="1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Дополнительно  (  0 – 2 б   за  самостоятельность  выполнения заданий)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Всего  ( </a:t>
                      </a: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 б. + </a:t>
                      </a: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б.)   Максимальный  балл  -</a:t>
                      </a: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 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6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Литер. чтение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(навыки чтения  осознанность, выборочное)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Русский язык (правописание морфология, фонетика)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Оруж. мир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Математика  (числа и величины)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Математика  (числа и величины, работа с дан-ными,  с информацией (интерпретация))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Русский язык (развитие речи, лексика)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4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Скорость   чтения 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ориентироваться в структуре текста, выделять и кратко передавать основную мысль абзаца   (№  1)  1балл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 Умение  находить в тексте прямой ответ на поставленный вопрос ( № 2.1)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 правильно  списать предложение (№  2.2) 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 определять части речи –глагол, имя существительное ( №  3) 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выделять буквы мягких согласных звуков (№  4.2) 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приводить примеры из текста к предложенной классификации животных  (№ 4.1) 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соотносить вопрос  задачи и  выражение для ее решения  ( № 5.1)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 выполнять действия1, 2 ступени (вычислительные навыки) (№ 5.2)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находить величину. отвечающую заданному требованию  (меньше чем… , но больше чем …) ( №  6) 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решать текстовую задачу с недостающими данными ( №7) 2балла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 заполнять таблицу, используя информацию из текста  (№ 8. 1) 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 ранжировать числа  ( № 8. 2)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 интерпретировать и обобщать информацию, устанавливать связи, выбирать суждения из ряда предложенных  ( № 9.1) 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 пояснять выбранное суждение ( №  9.2)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 строить свободное высказывание на заданную тему   ( №  10)  2б.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Умение  объяснить  значение слова  ( №  11)  1б.</a:t>
                      </a:r>
                    </a:p>
                  </a:txBody>
                  <a:tcPr marL="41097" marR="4109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Максимальный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18-20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Повышенный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7-8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7-8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13-17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Times New Roman"/>
                          <a:ea typeface="Calibri"/>
                          <a:cs typeface="Times New Roman"/>
                        </a:rPr>
                        <a:t>Необходимый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4-6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4-6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8-12</a:t>
                      </a:r>
                    </a:p>
                  </a:txBody>
                  <a:tcPr marL="41097" marR="410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образовательных результатов. Итоговая комплексная работа. В-2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Оценка предметных результатов и ключевых умений обучающихся 2-класс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00042"/>
            <a:ext cx="86868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 области чтения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/>
              <a:t>    Техника и навыки чтения: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    -скорость чтения про себя текста ( с иллюстрациями) без оценки скорости чтения: умение прочитать и понять инструкции при выполнении задания</a:t>
            </a:r>
          </a:p>
          <a:p>
            <a:pPr algn="just">
              <a:buNone/>
            </a:pPr>
            <a:r>
              <a:rPr lang="ru-RU" dirty="0" smtClean="0"/>
              <a:t>    (с 1 класса);</a:t>
            </a:r>
          </a:p>
          <a:p>
            <a:pPr algn="just">
              <a:buNone/>
            </a:pPr>
            <a:r>
              <a:rPr lang="ru-RU" dirty="0" smtClean="0"/>
              <a:t>    -общая ориентация в структуре текста (деление текста на части с выделением ключевых мыслей в каждой части текста); </a:t>
            </a:r>
          </a:p>
          <a:p>
            <a:pPr algn="just">
              <a:buNone/>
            </a:pPr>
            <a:r>
              <a:rPr lang="ru-RU" dirty="0" smtClean="0"/>
              <a:t>    -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навыков ознакомительного,  выборочного и поискового  чтения (со 2 класса).</a:t>
            </a:r>
          </a:p>
          <a:p>
            <a:pPr>
              <a:buNone/>
            </a:pPr>
            <a:r>
              <a:rPr lang="ru-RU" b="1" i="1" dirty="0" smtClean="0"/>
              <a:t>    Навыки работы с текстом и информацией: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    -поиск и упорядочивание информации, вычленение ключевой информации, представление в разных форматах, связь информации, представленной в разных частях текста и в разных форматах, интерпретация информации и т.д. </a:t>
            </a:r>
          </a:p>
          <a:p>
            <a:pPr algn="just">
              <a:buNone/>
            </a:pPr>
            <a:r>
              <a:rPr lang="ru-RU" dirty="0" smtClean="0"/>
              <a:t>    ( с 1 класса).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144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 области русского языка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b="1" i="1" dirty="0" smtClean="0"/>
              <a:t>    </a:t>
            </a:r>
            <a:r>
              <a:rPr lang="ru-RU" sz="3800" b="1" i="1" dirty="0" smtClean="0"/>
              <a:t>Овладение основополагающими понятиями и способами действий </a:t>
            </a:r>
            <a:r>
              <a:rPr lang="ru-RU" sz="3800" dirty="0" smtClean="0"/>
              <a:t>по изученным разделам курса (фонетика, графика, лексика, </a:t>
            </a:r>
            <a:r>
              <a:rPr lang="ru-RU" sz="3800" dirty="0" err="1" smtClean="0"/>
              <a:t>морфемика</a:t>
            </a:r>
            <a:r>
              <a:rPr lang="ru-RU" sz="3800" dirty="0" smtClean="0"/>
              <a:t>, морфология, синтаксис и пунктуация, орфография, культура речи), в том числе:</a:t>
            </a:r>
          </a:p>
          <a:p>
            <a:pPr algn="just">
              <a:buNone/>
            </a:pPr>
            <a:r>
              <a:rPr lang="ru-RU" sz="3800" dirty="0" smtClean="0"/>
              <a:t>     -звукобуквенный анализ ( с 1 класса);</a:t>
            </a:r>
          </a:p>
          <a:p>
            <a:pPr algn="just">
              <a:buNone/>
            </a:pPr>
            <a:r>
              <a:rPr lang="ru-RU" sz="3800" dirty="0" smtClean="0"/>
              <a:t>     -первичное представление о частях речи (со 2 класса)</a:t>
            </a:r>
          </a:p>
          <a:p>
            <a:pPr algn="just">
              <a:buNone/>
            </a:pPr>
            <a:r>
              <a:rPr lang="ru-RU" sz="3800" dirty="0" smtClean="0"/>
              <a:t>     -элементарный морфемный и морфологический анализ </a:t>
            </a:r>
          </a:p>
          <a:p>
            <a:pPr algn="just">
              <a:buNone/>
            </a:pPr>
            <a:r>
              <a:rPr lang="ru-RU" sz="3800" dirty="0" smtClean="0"/>
              <a:t>     ( с 3 класса); </a:t>
            </a:r>
          </a:p>
          <a:p>
            <a:pPr algn="just">
              <a:buNone/>
            </a:pPr>
            <a:r>
              <a:rPr lang="ru-RU" sz="3800" dirty="0" smtClean="0"/>
              <a:t>     -грамматический и синтаксический анализ ( с 4 класса).</a:t>
            </a:r>
          </a:p>
          <a:p>
            <a:pPr algn="just">
              <a:buNone/>
            </a:pPr>
            <a:r>
              <a:rPr lang="ru-RU" sz="3800" b="1" i="1" dirty="0" smtClean="0"/>
              <a:t>    Умение строить свободные высказывания- предложения </a:t>
            </a:r>
          </a:p>
          <a:p>
            <a:pPr algn="just">
              <a:buNone/>
            </a:pPr>
            <a:r>
              <a:rPr lang="ru-RU" sz="3800" b="1" i="1" dirty="0" smtClean="0"/>
              <a:t>    </a:t>
            </a:r>
            <a:r>
              <a:rPr lang="ru-RU" sz="3800" dirty="0" smtClean="0"/>
              <a:t>(с 1 класса) </a:t>
            </a:r>
            <a:r>
              <a:rPr lang="ru-RU" sz="3800" b="1" i="1" dirty="0" smtClean="0"/>
              <a:t>и микротексты, содержащие свободный комментарий или читательский отклик на прочитанный текст      </a:t>
            </a:r>
            <a:r>
              <a:rPr lang="ru-RU" sz="3800" dirty="0" smtClean="0"/>
              <a:t>( со 2 класса), в том числе микротексты с элементами  рассуждения и оценки, предложения и микротексты математического характера и др.</a:t>
            </a:r>
          </a:p>
          <a:p>
            <a:pPr algn="just">
              <a:buNone/>
            </a:pPr>
            <a:r>
              <a:rPr lang="ru-RU" sz="3800" b="1" i="1" dirty="0" smtClean="0"/>
              <a:t>    Сформированность навыков правописания, техники оформления текста   </a:t>
            </a:r>
            <a:r>
              <a:rPr lang="ru-RU" sz="3800" dirty="0" smtClean="0"/>
              <a:t>( с 1 класса).</a:t>
            </a:r>
            <a:r>
              <a:rPr lang="ru-RU" sz="3800" b="1" i="1" dirty="0" smtClean="0"/>
              <a:t> </a:t>
            </a:r>
            <a:endParaRPr lang="ru-RU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 области математики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991600" cy="550070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i="1" dirty="0" smtClean="0"/>
              <a:t>    Овладение основополагающими понятиями и способами действий </a:t>
            </a:r>
            <a:r>
              <a:rPr lang="ru-RU" dirty="0" smtClean="0"/>
              <a:t>по изученным разделам курса (числа и действия с ними, геометрические тела и формы, работа с данными),в том числе 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вычислительных навыков, навыков решения и оформления математических задач.</a:t>
            </a:r>
          </a:p>
          <a:p>
            <a:pPr algn="just">
              <a:buNone/>
            </a:pPr>
            <a:r>
              <a:rPr lang="ru-RU" b="1" i="1" dirty="0" smtClean="0"/>
              <a:t>    Умение видеть математическую проблему </a:t>
            </a:r>
            <a:r>
              <a:rPr lang="ru-RU" dirty="0" smtClean="0"/>
              <a:t>в обсуждаемой ситуации, вычленять и формализовать проблему, соотносить различные форматы представления информации (тексты, таблицы, диаграммы).</a:t>
            </a:r>
          </a:p>
          <a:p>
            <a:pPr algn="just">
              <a:buNone/>
            </a:pPr>
            <a:r>
              <a:rPr lang="ru-RU" b="1" i="1" dirty="0" smtClean="0"/>
              <a:t>   Умение рассуждать и обосновывать свои действия.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965"/>
            <a:ext cx="9142857" cy="68571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500041"/>
          <a:ext cx="6858016" cy="2714641"/>
        </p:xfrm>
        <a:graphic>
          <a:graphicData uri="http://schemas.openxmlformats.org/drawingml/2006/table">
            <a:tbl>
              <a:tblPr/>
              <a:tblGrid>
                <a:gridCol w="3429008"/>
                <a:gridCol w="3429008"/>
              </a:tblGrid>
              <a:tr h="1495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Интеллектуально – речевые умения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Составлять предложения из слов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Отличать текст от набора предложений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Составлять небольшой текст на заданную тему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Правильно списывать слова, предложение, текст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15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Учебно – языковые умения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Различать буквы, звуки; гласные, согласные; звонкие, глухие; твердые, мягкие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Делить слова на слоги, ставить ударение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Находить корень в группе доступных однокоренных слов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713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Правописные умения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Писать большую букву в начале предложений, в именах собственных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Писать буквы  и, у, а после шипящих (в буквосочетаниях)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Обозначать мягкость согласных на письме с помощью мягкого знака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Не употреблять мягкий знак в буквосочетаниях чн, чк, нч, нщ и т.п.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Писать изученные слова с непроверяемой безударной гласной в корне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Делить слова на части для переноса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Ставить знак препинания в конце предложения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571736" y="0"/>
            <a:ext cx="27860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Русский язык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класс,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2 класс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3429002"/>
          <a:ext cx="7000892" cy="3428997"/>
        </p:xfrm>
        <a:graphic>
          <a:graphicData uri="http://schemas.openxmlformats.org/drawingml/2006/table">
            <a:tbl>
              <a:tblPr/>
              <a:tblGrid>
                <a:gridCol w="3500446"/>
                <a:gridCol w="3500446"/>
              </a:tblGrid>
              <a:tr h="1667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smtClean="0"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Интеллектуально – речевые умения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Правильно списывать слова, предложения, тексты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Составлять предложения, текст на заданную тему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Проверять</a:t>
                      </a:r>
                      <a:r>
                        <a:rPr lang="en-US" sz="800" smtClean="0">
                          <a:latin typeface="Times New Roman"/>
                          <a:ea typeface="Times New Roman"/>
                          <a:cs typeface="Times New Roman"/>
                        </a:rPr>
                        <a:t> написанное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Учебно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 – языковые умения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Находить корень в группе  однокоренных слов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Подбирать</a:t>
                      </a:r>
                      <a:r>
                        <a:rPr lang="en-US" sz="800" smtClean="0">
                          <a:latin typeface="Times New Roman"/>
                          <a:ea typeface="Times New Roman"/>
                          <a:cs typeface="Times New Roman"/>
                        </a:rPr>
                        <a:t> однокоренные слова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Находить в словах суффиксы и приставки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Ставить вопросы к словам в предложении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Делить слова на части для переноса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434">
                <a:tc row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Правописные умения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Писать большую букву в начале предложений, в именах собственных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Обозначать безударные гласные в корнях слов, проверяемые ударением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Писать слова с непроверяемой безударной гласной в корне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Обозначать проверяемые согласные буквы на конце слова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Обозначать мягкость согласных на письме с помощью мягкого знака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Не употреблять мягкий знак в буквосочетаниях чн, чк, нч, нщ и т.п.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Писать слова с разделительными ъ и ь знаками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mtClean="0">
                          <a:latin typeface="Times New Roman"/>
                          <a:ea typeface="Times New Roman"/>
                          <a:cs typeface="Times New Roman"/>
                        </a:rPr>
                        <a:t>Графически</a:t>
                      </a:r>
                      <a:r>
                        <a:rPr lang="en-US" sz="800" smtClean="0">
                          <a:latin typeface="Times New Roman"/>
                          <a:ea typeface="Times New Roman"/>
                          <a:cs typeface="Times New Roman"/>
                        </a:rPr>
                        <a:t> объяснять выбор написаний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Находить и исправлять орфографические ошибки на изученные правила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500041"/>
          <a:ext cx="7358082" cy="2714643"/>
        </p:xfrm>
        <a:graphic>
          <a:graphicData uri="http://schemas.openxmlformats.org/drawingml/2006/table">
            <a:tbl>
              <a:tblPr/>
              <a:tblGrid>
                <a:gridCol w="3679041"/>
                <a:gridCol w="3679041"/>
              </a:tblGrid>
              <a:tr h="2789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90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осмысленно читать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Осмысленно, правильно читать целыми словами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9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Заучивать наизусть небольшие стихотворения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6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Умение определять и объяснять свое отношение к прочитанному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Отвечать на вопросы учителя по содержанию прочитанного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3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Высказывать свое отношение к героям прочитанных произведений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90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узнавать новое о литературе, книгах, писателях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Соотносить авторов, название и героев прочитанных произведений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2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Различать рассказы и стихотворения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71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создавать устные и письменные тексты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Подробный пересказ текста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Составление устного рассказа по картинке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0" y="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Литературное чтение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класс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2 класс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85918" y="3357559"/>
          <a:ext cx="7358082" cy="3500444"/>
        </p:xfrm>
        <a:graphic>
          <a:graphicData uri="http://schemas.openxmlformats.org/drawingml/2006/table">
            <a:tbl>
              <a:tblPr/>
              <a:tblGrid>
                <a:gridCol w="3679041"/>
                <a:gridCol w="3679041"/>
              </a:tblGrid>
              <a:tr h="1926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56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осмысленно читать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Осознанно, выразительно читать подготовленные тексты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Понимать смысл заглавия; самостоятельно озаглавливать текст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Делить текст на части, озаглавливать части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Выбирать наиболее точную формулировку главной мысли из ряда данных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82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определять и объяснять свое отношение к прочитанному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Размышлять о характере и поступках героя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Высказывать свое отношение к прочитанному, своё понимание авторского замысла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11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узнавать новое о литературе, книгах, писателях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Относить произведение к одному из жанров: сказка, пословица, загадка, песенка, скороговорка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Находить в сказке зачин, концовку, троекратный повтор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Относить сказочных героев к одной из групп (положительные, отрицательные)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1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Соотносить авторов, названия и героев прочитанных произведений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5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создавать устные и письменные тексты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Подробно и выборочно пересказывать текст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Составлять устный рассказ о герое прочитанного произведения по плану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571481"/>
          <a:ext cx="7786710" cy="2714646"/>
        </p:xfrm>
        <a:graphic>
          <a:graphicData uri="http://schemas.openxmlformats.org/drawingml/2006/table">
            <a:tbl>
              <a:tblPr/>
              <a:tblGrid>
                <a:gridCol w="3893355"/>
                <a:gridCol w="3893355"/>
              </a:tblGrid>
              <a:tr h="330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7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производить вычисления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Читать, записывать и сравнивать числа в пределах 20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3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Выполнять на уровне навыка сложение и вычитание чисел в пределах 20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Находить значения выражений в два действия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Сравнивать, складывать и вычитать именованные числа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Умение  читать и записывать сведения на языке математики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Читать и записывать именованные числа  (длина, масса, объем)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Читать и записывать информацию в таблицу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7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Умение строить цепочки логических рассуждений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Решать простые задачи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Решать уравнения изученных видов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Решать числовые ребусы и головоломки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7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 распознавать геометрические формы и работать с ними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Выделять признаки предметов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Узнавать и называть плоские геометрические фигуры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0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Определять длину отрезка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Математика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класс, 2 класс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3390165"/>
          <a:ext cx="8001024" cy="3467834"/>
        </p:xfrm>
        <a:graphic>
          <a:graphicData uri="http://schemas.openxmlformats.org/drawingml/2006/table">
            <a:tbl>
              <a:tblPr/>
              <a:tblGrid>
                <a:gridCol w="4000512"/>
                <a:gridCol w="4000512"/>
              </a:tblGrid>
              <a:tr h="2612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производить вычисления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Читать, записывать и сравнивать числа в пределах 100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Выполнять устно и письменно сложение и вычитание чисел в пределах100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Знать таблицу умножения и деления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Находить значения выражений в два действия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Сравнивать величины (длина, масса, объём) по их числовым значениям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 читать и записывать сведения на языке математики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Читать и записывать числовые и буквенные выражения в 2действия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Находить значения буквенных выражений, если задано числовое значение переменной, сравнивать выражения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Выражать величины (длина, масса, объём, площадь) в изученных единицах измерения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Читать</a:t>
                      </a: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 информацию линейных диаграмм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строить цепочки логических рассуждений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Решать простые задачи и задачи в 2 действия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Решать уравнения, в которых надо найти неизвестное целое или часть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Решать числовые арифметическиеребусы и головоломки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Различать истинные и ложные высказывания (неравенства)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Умение  распознавать геометрические формы и работать с ними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Находить периметр и площадь квадрата (прямоугольника)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Чертить отрезок заданной длины, измерять длину отрезка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Узнавать и называть изученные геометрические фигуры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Находить среди четырёхугольников прямоугольники, квадраты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Чертить прямоугольники и квадраты по заданным длинам сторон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571482"/>
          <a:ext cx="7643834" cy="2286016"/>
        </p:xfrm>
        <a:graphic>
          <a:graphicData uri="http://schemas.openxmlformats.org/drawingml/2006/table">
            <a:tbl>
              <a:tblPr/>
              <a:tblGrid>
                <a:gridCol w="3821917"/>
                <a:gridCol w="3821917"/>
              </a:tblGrid>
              <a:tr h="2540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2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Уметь объяснять мир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Называть окружающие предметы и их взаимосвязи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Объяснять, как люди помогают друг другу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Называть живые и неживые природные богатства и их роль в жизни человека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Называть основные особенности каждого времени года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Уметь определять своё отношение к миру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Оценивать правильность поведения людей в природе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Оценивать правильность поведения в быту (правила общения, ОБЖ, уличного движения)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Окружающий мир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класс, 2 класс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8" y="3214683"/>
          <a:ext cx="7715272" cy="3643319"/>
        </p:xfrm>
        <a:graphic>
          <a:graphicData uri="http://schemas.openxmlformats.org/drawingml/2006/table">
            <a:tbl>
              <a:tblPr/>
              <a:tblGrid>
                <a:gridCol w="3857636"/>
                <a:gridCol w="3857636"/>
              </a:tblGrid>
              <a:tr h="298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29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Уметь объяснять мир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Объяснять отличия твёрдых, жидких и газообразных веществ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Объяснять</a:t>
                      </a: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</a:rPr>
                        <a:t> влияние притяжения Земли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0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Связывать события на Земле с расположением и движением Солнца и Земли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Наблюдать за погодой и описывать её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Определять стороны света по солнцу и по компасу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0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Читать и пользоваться глобусом и картами, находить на них части света, материки, океаны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Называть основные природные зоны и их особенности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2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Уметь определять своё отношение к миру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Оценивать правильность поведения людей в природе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Уважительно относиться к другим народам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249" marR="452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5143" y="714714"/>
            <a:ext cx="9314286" cy="56666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0688"/>
            <a:ext cx="9144000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8013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782" y="692696"/>
            <a:ext cx="9164782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70876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329</TotalTime>
  <Words>2388</Words>
  <PresentationFormat>Экран (4:3)</PresentationFormat>
  <Paragraphs>363</Paragraphs>
  <Slides>24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Кириллова Н. 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Задача  итоговой  комплексной  работы </vt:lpstr>
      <vt:lpstr>Слайд 17</vt:lpstr>
      <vt:lpstr>Слайд 18</vt:lpstr>
      <vt:lpstr>Слайд 19</vt:lpstr>
      <vt:lpstr>Слайд 20</vt:lpstr>
      <vt:lpstr>В области чтения </vt:lpstr>
      <vt:lpstr>В области русского языка </vt:lpstr>
      <vt:lpstr>В области математики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Начальная школа</cp:lastModifiedBy>
  <cp:revision>39</cp:revision>
  <dcterms:modified xsi:type="dcterms:W3CDTF">2017-02-16T08:37:28Z</dcterms:modified>
</cp:coreProperties>
</file>